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36"/>
  </p:notesMasterIdLst>
  <p:sldIdLst>
    <p:sldId id="280" r:id="rId5"/>
    <p:sldId id="256" r:id="rId6"/>
    <p:sldId id="273" r:id="rId7"/>
    <p:sldId id="258" r:id="rId8"/>
    <p:sldId id="259" r:id="rId9"/>
    <p:sldId id="260" r:id="rId10"/>
    <p:sldId id="261" r:id="rId11"/>
    <p:sldId id="274" r:id="rId12"/>
    <p:sldId id="262" r:id="rId13"/>
    <p:sldId id="263" r:id="rId14"/>
    <p:sldId id="291" r:id="rId15"/>
    <p:sldId id="264" r:id="rId16"/>
    <p:sldId id="292" r:id="rId17"/>
    <p:sldId id="265" r:id="rId18"/>
    <p:sldId id="279" r:id="rId19"/>
    <p:sldId id="266" r:id="rId20"/>
    <p:sldId id="267" r:id="rId21"/>
    <p:sldId id="268" r:id="rId22"/>
    <p:sldId id="269" r:id="rId23"/>
    <p:sldId id="270" r:id="rId24"/>
    <p:sldId id="271" r:id="rId25"/>
    <p:sldId id="281" r:id="rId26"/>
    <p:sldId id="289" r:id="rId27"/>
    <p:sldId id="290" r:id="rId28"/>
    <p:sldId id="288" r:id="rId29"/>
    <p:sldId id="282" r:id="rId30"/>
    <p:sldId id="283" r:id="rId31"/>
    <p:sldId id="284" r:id="rId32"/>
    <p:sldId id="285" r:id="rId33"/>
    <p:sldId id="286" r:id="rId34"/>
    <p:sldId id="287" r:id="rId35"/>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B7A204-D85F-832C-41BE-2E2C4636FADF}" v="12" dt="2025-04-28T16:41:27.7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HIL KAMATH - 60004210077" userId="S::sahil.kamath77@svkmmumbai.onmicrosoft.com::61333088-ecd0-4671-8fc9-af0913f1cd5e" providerId="AD" clId="Web-{58B7A204-D85F-832C-41BE-2E2C4636FADF}"/>
    <pc:docChg chg="modSld">
      <pc:chgData name="SAHIL KAMATH - 60004210077" userId="S::sahil.kamath77@svkmmumbai.onmicrosoft.com::61333088-ecd0-4671-8fc9-af0913f1cd5e" providerId="AD" clId="Web-{58B7A204-D85F-832C-41BE-2E2C4636FADF}" dt="2025-04-28T16:41:24.636" v="14" actId="20577"/>
      <pc:docMkLst>
        <pc:docMk/>
      </pc:docMkLst>
      <pc:sldChg chg="modSp">
        <pc:chgData name="SAHIL KAMATH - 60004210077" userId="S::sahil.kamath77@svkmmumbai.onmicrosoft.com::61333088-ecd0-4671-8fc9-af0913f1cd5e" providerId="AD" clId="Web-{58B7A204-D85F-832C-41BE-2E2C4636FADF}" dt="2025-04-28T16:41:24.636" v="14" actId="20577"/>
        <pc:sldMkLst>
          <pc:docMk/>
          <pc:sldMk cId="0" sldId="280"/>
        </pc:sldMkLst>
        <pc:spChg chg="mod">
          <ac:chgData name="SAHIL KAMATH - 60004210077" userId="S::sahil.kamath77@svkmmumbai.onmicrosoft.com::61333088-ecd0-4671-8fc9-af0913f1cd5e" providerId="AD" clId="Web-{58B7A204-D85F-832C-41BE-2E2C4636FADF}" dt="2025-04-28T16:41:24.636" v="14" actId="20577"/>
          <ac:spMkLst>
            <pc:docMk/>
            <pc:sldMk cId="0" sldId="280"/>
            <ac:spMk id="3079" creationId="{36F330CB-0B02-4C7F-A777-F7F27AC913D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4B3BF76-E510-4FFE-B9F0-360CC8E17E6C}"/>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defRPr>
            </a:lvl1pPr>
          </a:lstStyle>
          <a:p>
            <a:pPr>
              <a:defRPr/>
            </a:pPr>
            <a:endParaRPr lang="en-US"/>
          </a:p>
        </p:txBody>
      </p:sp>
      <p:sp>
        <p:nvSpPr>
          <p:cNvPr id="8195" name="Rectangle 3">
            <a:extLst>
              <a:ext uri="{FF2B5EF4-FFF2-40B4-BE49-F238E27FC236}">
                <a16:creationId xmlns:a16="http://schemas.microsoft.com/office/drawing/2014/main" id="{4CDF4724-5FBA-46EF-A8EE-6770FE30D454}"/>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defRPr>
            </a:lvl1pPr>
          </a:lstStyle>
          <a:p>
            <a:pPr>
              <a:defRPr/>
            </a:pPr>
            <a:endParaRPr lang="en-US"/>
          </a:p>
        </p:txBody>
      </p:sp>
      <p:sp>
        <p:nvSpPr>
          <p:cNvPr id="23556" name="Rectangle 4">
            <a:extLst>
              <a:ext uri="{FF2B5EF4-FFF2-40B4-BE49-F238E27FC236}">
                <a16:creationId xmlns:a16="http://schemas.microsoft.com/office/drawing/2014/main" id="{7924BA5E-5268-4FB4-AE75-D23D32F99B44}"/>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5E33ED08-332F-472F-AABB-78F2A65D1895}"/>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a:extLst>
              <a:ext uri="{FF2B5EF4-FFF2-40B4-BE49-F238E27FC236}">
                <a16:creationId xmlns:a16="http://schemas.microsoft.com/office/drawing/2014/main" id="{18211457-3030-40DA-A5B2-AD7B1665C93D}"/>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defRPr>
            </a:lvl1pPr>
          </a:lstStyle>
          <a:p>
            <a:pPr>
              <a:defRPr/>
            </a:pPr>
            <a:endParaRPr lang="en-US"/>
          </a:p>
        </p:txBody>
      </p:sp>
      <p:sp>
        <p:nvSpPr>
          <p:cNvPr id="8199" name="Rectangle 7">
            <a:extLst>
              <a:ext uri="{FF2B5EF4-FFF2-40B4-BE49-F238E27FC236}">
                <a16:creationId xmlns:a16="http://schemas.microsoft.com/office/drawing/2014/main" id="{DEE33BC8-A19F-4780-B6F5-5FF855CBE459}"/>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EF1D403E-5524-4DEC-9870-E5E53DC4D9C9}"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5CA37EB6-B3D2-4EB2-8C61-A8EC98E1C7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BF334164-0C97-4D0E-AC99-E9BBA8758836}" type="slidenum">
              <a:rPr lang="en-US" altLang="en-US" sz="1200"/>
              <a:pPr eaLnBrk="1" hangingPunct="1"/>
              <a:t>1</a:t>
            </a:fld>
            <a:endParaRPr lang="en-US" altLang="en-US" sz="1200"/>
          </a:p>
        </p:txBody>
      </p:sp>
      <p:sp>
        <p:nvSpPr>
          <p:cNvPr id="24579" name="Rectangle 2">
            <a:extLst>
              <a:ext uri="{FF2B5EF4-FFF2-40B4-BE49-F238E27FC236}">
                <a16:creationId xmlns:a16="http://schemas.microsoft.com/office/drawing/2014/main" id="{43DC3BFD-2EFA-4AE0-9F6E-7AC940C104D1}"/>
              </a:ext>
            </a:extLst>
          </p:cNvPr>
          <p:cNvSpPr>
            <a:spLocks noGrp="1" noRot="1" noChangeAspect="1" noChangeArrowheads="1" noTextEdit="1"/>
          </p:cNvSpPr>
          <p:nvPr>
            <p:ph type="sldImg"/>
          </p:nvPr>
        </p:nvSpPr>
        <p:spPr>
          <a:solidFill>
            <a:srgbClr val="FFFFFF"/>
          </a:solidFill>
          <a:ln/>
        </p:spPr>
      </p:sp>
      <p:sp>
        <p:nvSpPr>
          <p:cNvPr id="24580" name="Rectangle 3">
            <a:extLst>
              <a:ext uri="{FF2B5EF4-FFF2-40B4-BE49-F238E27FC236}">
                <a16:creationId xmlns:a16="http://schemas.microsoft.com/office/drawing/2014/main" id="{84D66345-E066-4CBB-A7F4-5DAB77DD97C1}"/>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DDAEB497-496A-4F13-8123-F52A9CB81B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B03C84A7-30FF-40E4-9AB2-7061B92702FE}" type="slidenum">
              <a:rPr lang="en-US" altLang="en-US" sz="1200"/>
              <a:pPr eaLnBrk="1" hangingPunct="1"/>
              <a:t>10</a:t>
            </a:fld>
            <a:endParaRPr lang="en-US" altLang="en-US" sz="1200"/>
          </a:p>
        </p:txBody>
      </p:sp>
      <p:sp>
        <p:nvSpPr>
          <p:cNvPr id="33795" name="Rectangle 2">
            <a:extLst>
              <a:ext uri="{FF2B5EF4-FFF2-40B4-BE49-F238E27FC236}">
                <a16:creationId xmlns:a16="http://schemas.microsoft.com/office/drawing/2014/main" id="{139333C4-8F13-484B-BB1E-06D5D121E79E}"/>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0FE0DDBD-4999-4BDE-871C-31AE3BEFB4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461CE61D-48D7-4E97-8E21-90882B1CBB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C332DF3E-EF2F-4F4A-8443-0C96088E4B03}" type="slidenum">
              <a:rPr lang="en-US" altLang="en-US" sz="1200"/>
              <a:pPr eaLnBrk="1" hangingPunct="1"/>
              <a:t>12</a:t>
            </a:fld>
            <a:endParaRPr lang="en-US" altLang="en-US" sz="1200"/>
          </a:p>
        </p:txBody>
      </p:sp>
      <p:sp>
        <p:nvSpPr>
          <p:cNvPr id="34819" name="Rectangle 2">
            <a:extLst>
              <a:ext uri="{FF2B5EF4-FFF2-40B4-BE49-F238E27FC236}">
                <a16:creationId xmlns:a16="http://schemas.microsoft.com/office/drawing/2014/main" id="{0BF22191-6BD6-451B-89A7-830BAB3CA6CD}"/>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2A4A08DA-D817-4123-B697-DD818EB831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E1B4F25D-67A7-4193-804F-24DCC95895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F6232B4F-6345-4110-88BF-11FB5329EFA1}" type="slidenum">
              <a:rPr lang="en-US" altLang="en-US" sz="1200"/>
              <a:pPr eaLnBrk="1" hangingPunct="1"/>
              <a:t>14</a:t>
            </a:fld>
            <a:endParaRPr lang="en-US" altLang="en-US" sz="1200"/>
          </a:p>
        </p:txBody>
      </p:sp>
      <p:sp>
        <p:nvSpPr>
          <p:cNvPr id="35843" name="Rectangle 2">
            <a:extLst>
              <a:ext uri="{FF2B5EF4-FFF2-40B4-BE49-F238E27FC236}">
                <a16:creationId xmlns:a16="http://schemas.microsoft.com/office/drawing/2014/main" id="{91CAB12C-A58F-4709-AA05-D1DBCA15FC10}"/>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4EA64FF5-48C4-46DE-BB44-77C9818CB5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sz="1200" b="1" i="0" u="none" strike="noStrike" baseline="0">
                <a:latin typeface="Times New Roman" panose="02020603050405020304" pitchFamily="18" charset="0"/>
              </a:rPr>
              <a:t>1. </a:t>
            </a:r>
            <a:r>
              <a:rPr lang="en-US" sz="1200" b="0" i="1" u="none" strike="noStrike" baseline="0">
                <a:latin typeface="Times New Roman" panose="02020603050405020304" pitchFamily="18" charset="0"/>
              </a:rPr>
              <a:t>Current status of the project</a:t>
            </a:r>
            <a:r>
              <a:rPr lang="en-US" sz="1200" b="0" i="0" u="none" strike="noStrike" baseline="0">
                <a:latin typeface="Times New Roman" panose="02020603050405020304" pitchFamily="18" charset="0"/>
              </a:rPr>
              <a:t>. Does the work actually completed match the planned level of </a:t>
            </a:r>
            <a:r>
              <a:rPr lang="en-IN" sz="1200" b="0" i="0" u="none" strike="noStrike" baseline="0">
                <a:latin typeface="Times New Roman" panose="02020603050405020304" pitchFamily="18" charset="0"/>
              </a:rPr>
              <a:t>completion?</a:t>
            </a:r>
          </a:p>
          <a:p>
            <a:pPr algn="just"/>
            <a:r>
              <a:rPr lang="en-US" sz="1200" b="1" i="0" u="none" strike="noStrike" baseline="0">
                <a:latin typeface="Times New Roman" panose="02020603050405020304" pitchFamily="18" charset="0"/>
              </a:rPr>
              <a:t>2. </a:t>
            </a:r>
            <a:r>
              <a:rPr lang="en-US" sz="1200" b="0" i="1" u="none" strike="noStrike" baseline="0">
                <a:latin typeface="Times New Roman" panose="02020603050405020304" pitchFamily="18" charset="0"/>
              </a:rPr>
              <a:t>Future status</a:t>
            </a:r>
            <a:r>
              <a:rPr lang="en-US" sz="1200" b="0" i="0" u="none" strike="noStrike" baseline="0">
                <a:latin typeface="Times New Roman" panose="02020603050405020304" pitchFamily="18" charset="0"/>
              </a:rPr>
              <a:t>. Are </a:t>
            </a:r>
            <a:r>
              <a:rPr lang="en-US" sz="1200" b="0" i="0" u="none" strike="noStrike" baseline="0" err="1">
                <a:latin typeface="Times New Roman" panose="02020603050405020304" pitchFamily="18" charset="0"/>
              </a:rPr>
              <a:t>signifi</a:t>
            </a:r>
            <a:r>
              <a:rPr lang="en-US" sz="1200" b="0" i="0" u="none" strike="noStrike" baseline="0">
                <a:latin typeface="Times New Roman" panose="02020603050405020304" pitchFamily="18" charset="0"/>
              </a:rPr>
              <a:t> cant schedule changes likely? If so, indicate the nature of the </a:t>
            </a:r>
            <a:r>
              <a:rPr lang="en-IN" sz="1200" b="0" i="0" u="none" strike="noStrike" baseline="0">
                <a:latin typeface="Times New Roman" panose="02020603050405020304" pitchFamily="18" charset="0"/>
              </a:rPr>
              <a:t>changes.</a:t>
            </a:r>
          </a:p>
          <a:p>
            <a:pPr algn="just"/>
            <a:r>
              <a:rPr lang="en-US" sz="1200" b="1" i="0" u="none" strike="noStrike" baseline="0">
                <a:latin typeface="Times New Roman" panose="02020603050405020304" pitchFamily="18" charset="0"/>
              </a:rPr>
              <a:t>3. </a:t>
            </a:r>
            <a:r>
              <a:rPr lang="en-US" sz="1200" b="0" i="1" u="none" strike="noStrike" baseline="0">
                <a:latin typeface="Times New Roman" panose="02020603050405020304" pitchFamily="18" charset="0"/>
              </a:rPr>
              <a:t>Status of crucial tasks</a:t>
            </a:r>
            <a:r>
              <a:rPr lang="en-US" sz="1200" b="0" i="0" u="none" strike="noStrike" baseline="0">
                <a:latin typeface="Times New Roman" panose="02020603050405020304" pitchFamily="18" charset="0"/>
              </a:rPr>
              <a:t>. What progress has been made on tasks that could decide the success or failure of the project?</a:t>
            </a:r>
          </a:p>
          <a:p>
            <a:pPr algn="just"/>
            <a:r>
              <a:rPr lang="en-US" sz="1200" b="1" i="0" u="none" strike="noStrike" baseline="0">
                <a:latin typeface="Times New Roman" panose="02020603050405020304" pitchFamily="18" charset="0"/>
              </a:rPr>
              <a:t>4. </a:t>
            </a:r>
            <a:r>
              <a:rPr lang="en-US" sz="1200" b="0" i="1" u="none" strike="noStrike" baseline="0">
                <a:latin typeface="Times New Roman" panose="02020603050405020304" pitchFamily="18" charset="0"/>
              </a:rPr>
              <a:t>Risk assessment</a:t>
            </a:r>
            <a:r>
              <a:rPr lang="en-US" sz="1200" b="0" i="0" u="none" strike="noStrike" baseline="0">
                <a:latin typeface="Times New Roman" panose="02020603050405020304" pitchFamily="18" charset="0"/>
              </a:rPr>
              <a:t>. What is the potential for project failure or monetary loss? </a:t>
            </a:r>
          </a:p>
          <a:p>
            <a:pPr algn="just"/>
            <a:r>
              <a:rPr lang="en-US" sz="1200" b="1" i="0" u="none" strike="noStrike" baseline="0">
                <a:latin typeface="Times New Roman" panose="02020603050405020304" pitchFamily="18" charset="0"/>
              </a:rPr>
              <a:t>5. </a:t>
            </a:r>
            <a:r>
              <a:rPr lang="en-US" sz="1200" b="0" i="1" u="none" strike="noStrike" baseline="0">
                <a:latin typeface="Times New Roman" panose="02020603050405020304" pitchFamily="18" charset="0"/>
              </a:rPr>
              <a:t>Information pertinent to other projects</a:t>
            </a:r>
            <a:r>
              <a:rPr lang="en-US" sz="1200" b="0" i="0" u="none" strike="noStrike" baseline="0">
                <a:latin typeface="Times New Roman" panose="02020603050405020304" pitchFamily="18" charset="0"/>
              </a:rPr>
              <a:t>. What lessons learned from the project being audited</a:t>
            </a:r>
          </a:p>
          <a:p>
            <a:pPr algn="just"/>
            <a:r>
              <a:rPr lang="en-US" sz="1200" b="0" i="0" u="none" strike="noStrike" baseline="0">
                <a:latin typeface="Times New Roman" panose="02020603050405020304" pitchFamily="18" charset="0"/>
              </a:rPr>
              <a:t>can be applied to other projects being undertaken by the organization?</a:t>
            </a:r>
          </a:p>
          <a:p>
            <a:pPr algn="just"/>
            <a:r>
              <a:rPr lang="en-US" sz="1200" b="1" i="0" u="none" strike="noStrike" baseline="0">
                <a:latin typeface="Times New Roman" panose="02020603050405020304" pitchFamily="18" charset="0"/>
              </a:rPr>
              <a:t>6. </a:t>
            </a:r>
            <a:r>
              <a:rPr lang="en-US" sz="1200" b="0" i="1" u="none" strike="noStrike" baseline="0">
                <a:latin typeface="Times New Roman" panose="02020603050405020304" pitchFamily="18" charset="0"/>
              </a:rPr>
              <a:t>Limitations of the audit</a:t>
            </a:r>
            <a:r>
              <a:rPr lang="en-US" sz="1200" b="0" i="0" u="none" strike="noStrike" baseline="0">
                <a:latin typeface="Times New Roman" panose="02020603050405020304" pitchFamily="18" charset="0"/>
              </a:rPr>
              <a:t>. What assumptions or limitations affect the data in the audit? These six parts of the audit report will be discussed in more detail in the next section of this </a:t>
            </a:r>
            <a:r>
              <a:rPr lang="en-IN" sz="1200" b="0" i="0" u="none" strike="noStrike" baseline="0">
                <a:latin typeface="Times New Roman" panose="02020603050405020304" pitchFamily="18" charset="0"/>
              </a:rPr>
              <a:t>chapter.</a:t>
            </a:r>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EC389B44-0FBC-47ED-BDC5-1EFFDAE3D0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BC63684A-864D-4D20-BF95-8D5F3D8D97DF}" type="slidenum">
              <a:rPr lang="en-US" altLang="en-US" sz="1200"/>
              <a:pPr eaLnBrk="1" hangingPunct="1"/>
              <a:t>15</a:t>
            </a:fld>
            <a:endParaRPr lang="en-US" altLang="en-US" sz="1200"/>
          </a:p>
        </p:txBody>
      </p:sp>
      <p:sp>
        <p:nvSpPr>
          <p:cNvPr id="36867" name="Rectangle 2">
            <a:extLst>
              <a:ext uri="{FF2B5EF4-FFF2-40B4-BE49-F238E27FC236}">
                <a16:creationId xmlns:a16="http://schemas.microsoft.com/office/drawing/2014/main" id="{3432663D-AF08-43D9-8081-60C193C121D7}"/>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5EAED8C7-0936-4971-9F1F-F1B5998F72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4714F96-CE42-4E7C-9021-06D88D63BB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865D633E-B175-4D78-90BD-4E0954BE1854}" type="slidenum">
              <a:rPr lang="en-US" altLang="en-US" sz="1200"/>
              <a:pPr eaLnBrk="1" hangingPunct="1"/>
              <a:t>16</a:t>
            </a:fld>
            <a:endParaRPr lang="en-US" altLang="en-US" sz="1200"/>
          </a:p>
        </p:txBody>
      </p:sp>
      <p:sp>
        <p:nvSpPr>
          <p:cNvPr id="37891" name="Rectangle 2">
            <a:extLst>
              <a:ext uri="{FF2B5EF4-FFF2-40B4-BE49-F238E27FC236}">
                <a16:creationId xmlns:a16="http://schemas.microsoft.com/office/drawing/2014/main" id="{3B926E5A-13AF-47D7-9AFA-328C904BBB74}"/>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E813B6A2-94A4-4469-84C0-4114E5F09C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E01EFA8-7197-46AA-AF92-2E1043560F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0F9EFD3-2D1A-45CA-91B0-46B6A4558798}" type="slidenum">
              <a:rPr lang="en-US" altLang="en-US" sz="1200"/>
              <a:pPr eaLnBrk="1" hangingPunct="1"/>
              <a:t>17</a:t>
            </a:fld>
            <a:endParaRPr lang="en-US" altLang="en-US" sz="1200"/>
          </a:p>
        </p:txBody>
      </p:sp>
      <p:sp>
        <p:nvSpPr>
          <p:cNvPr id="38915" name="Rectangle 2">
            <a:extLst>
              <a:ext uri="{FF2B5EF4-FFF2-40B4-BE49-F238E27FC236}">
                <a16:creationId xmlns:a16="http://schemas.microsoft.com/office/drawing/2014/main" id="{7666C6BF-90E7-42D8-8405-D2C4EC03F3B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9243EA00-4622-487E-9E89-A4E909E820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0EC88981-1E60-4008-BDEB-B46BD54B56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3F0D6AE4-8BA0-4893-9837-187375B14FA2}" type="slidenum">
              <a:rPr lang="en-US" altLang="en-US" sz="1200"/>
              <a:pPr eaLnBrk="1" hangingPunct="1"/>
              <a:t>18</a:t>
            </a:fld>
            <a:endParaRPr lang="en-US" altLang="en-US" sz="1200"/>
          </a:p>
        </p:txBody>
      </p:sp>
      <p:sp>
        <p:nvSpPr>
          <p:cNvPr id="39939" name="Rectangle 2">
            <a:extLst>
              <a:ext uri="{FF2B5EF4-FFF2-40B4-BE49-F238E27FC236}">
                <a16:creationId xmlns:a16="http://schemas.microsoft.com/office/drawing/2014/main" id="{B548DAEE-3C85-4300-80C7-8489520A98F7}"/>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DBF84CD1-62A7-4E49-B549-E59B061B5A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353D1246-04D3-49C9-BEF9-3C9ACC3AC8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BA281803-A09B-48B8-9B26-D37BAD9DD056}" type="slidenum">
              <a:rPr lang="en-US" altLang="en-US" sz="1200"/>
              <a:pPr eaLnBrk="1" hangingPunct="1"/>
              <a:t>19</a:t>
            </a:fld>
            <a:endParaRPr lang="en-US" altLang="en-US" sz="1200"/>
          </a:p>
        </p:txBody>
      </p:sp>
      <p:sp>
        <p:nvSpPr>
          <p:cNvPr id="40963" name="Rectangle 2">
            <a:extLst>
              <a:ext uri="{FF2B5EF4-FFF2-40B4-BE49-F238E27FC236}">
                <a16:creationId xmlns:a16="http://schemas.microsoft.com/office/drawing/2014/main" id="{D0D2C1E9-E13B-4D72-9F8B-889BD7CB5DF6}"/>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07019D2C-37A4-4014-A111-33E2E7E5BC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C2AD0686-4072-44BD-996C-77AAAF1E5E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B295D5D9-9671-4710-BBBB-AF30BD15F714}" type="slidenum">
              <a:rPr lang="en-US" altLang="en-US" sz="1200"/>
              <a:pPr eaLnBrk="1" hangingPunct="1"/>
              <a:t>20</a:t>
            </a:fld>
            <a:endParaRPr lang="en-US" altLang="en-US" sz="1200"/>
          </a:p>
        </p:txBody>
      </p:sp>
      <p:sp>
        <p:nvSpPr>
          <p:cNvPr id="41987" name="Rectangle 2">
            <a:extLst>
              <a:ext uri="{FF2B5EF4-FFF2-40B4-BE49-F238E27FC236}">
                <a16:creationId xmlns:a16="http://schemas.microsoft.com/office/drawing/2014/main" id="{55B0B234-20D3-48D4-9367-2BB1D5A7281B}"/>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BCD1DCD8-01AD-47FD-99AE-7204E6F6A7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A8C5000-3280-4368-BFD5-D3ED26A9EC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870DBF6B-E229-4B7E-ADFE-DAF4F36E6A2A}" type="slidenum">
              <a:rPr lang="en-US" altLang="en-US" sz="1200"/>
              <a:pPr eaLnBrk="1" hangingPunct="1"/>
              <a:t>21</a:t>
            </a:fld>
            <a:endParaRPr lang="en-US" altLang="en-US" sz="1200"/>
          </a:p>
        </p:txBody>
      </p:sp>
      <p:sp>
        <p:nvSpPr>
          <p:cNvPr id="43011" name="Rectangle 2">
            <a:extLst>
              <a:ext uri="{FF2B5EF4-FFF2-40B4-BE49-F238E27FC236}">
                <a16:creationId xmlns:a16="http://schemas.microsoft.com/office/drawing/2014/main" id="{EC14874B-5877-4DCF-8CDB-B431753E6C78}"/>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E95776E9-24FC-4DED-9061-2474507887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F5F884E8-A0D8-47D2-8BD2-B43B2EC636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707FC4E0-5B2A-4C96-BA97-C98DBFEB9838}" type="slidenum">
              <a:rPr lang="en-US" altLang="en-US" sz="1200"/>
              <a:pPr eaLnBrk="1" hangingPunct="1"/>
              <a:t>2</a:t>
            </a:fld>
            <a:endParaRPr lang="en-US" altLang="en-US" sz="1200"/>
          </a:p>
        </p:txBody>
      </p:sp>
      <p:sp>
        <p:nvSpPr>
          <p:cNvPr id="25603" name="Rectangle 2">
            <a:extLst>
              <a:ext uri="{FF2B5EF4-FFF2-40B4-BE49-F238E27FC236}">
                <a16:creationId xmlns:a16="http://schemas.microsoft.com/office/drawing/2014/main" id="{63C53D86-C565-4E43-9E37-6FEF79E7F111}"/>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06943C54-D57E-45CA-A81C-B57843C8D3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71861EFC-AD86-407C-86B9-F0D5326577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F17B748-1053-4655-97A7-2A40BE8C88BF}" type="slidenum">
              <a:rPr lang="en-US" altLang="en-US" sz="1200"/>
              <a:pPr eaLnBrk="1" hangingPunct="1"/>
              <a:t>3</a:t>
            </a:fld>
            <a:endParaRPr lang="en-US" altLang="en-US" sz="1200"/>
          </a:p>
        </p:txBody>
      </p:sp>
      <p:sp>
        <p:nvSpPr>
          <p:cNvPr id="26627" name="Rectangle 2">
            <a:extLst>
              <a:ext uri="{FF2B5EF4-FFF2-40B4-BE49-F238E27FC236}">
                <a16:creationId xmlns:a16="http://schemas.microsoft.com/office/drawing/2014/main" id="{710B6B5F-B180-428A-B3F2-56B5448AEC76}"/>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899CDC38-E205-47EF-84A1-DDF454602C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u="none" strike="noStrike" baseline="0">
                <a:latin typeface="Times New Roman" panose="02020603050405020304" pitchFamily="18" charset="0"/>
              </a:rPr>
              <a:t>The term </a:t>
            </a:r>
            <a:r>
              <a:rPr lang="en-US" sz="1200" b="0" i="1" u="none" strike="noStrike" baseline="0">
                <a:latin typeface="Times New Roman" panose="02020603050405020304" pitchFamily="18" charset="0"/>
              </a:rPr>
              <a:t>evaluate </a:t>
            </a:r>
            <a:r>
              <a:rPr lang="en-US" sz="1200" b="0" i="0" u="none" strike="noStrike" baseline="0">
                <a:latin typeface="Times New Roman" panose="02020603050405020304" pitchFamily="18" charset="0"/>
              </a:rPr>
              <a:t>means to set the value of or appraise</a:t>
            </a: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E727E3CF-6D38-4B9F-9F29-39275AE44B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FC16438-358D-4864-843B-554378034721}" type="slidenum">
              <a:rPr lang="en-US" altLang="en-US" sz="1200"/>
              <a:pPr eaLnBrk="1" hangingPunct="1"/>
              <a:t>4</a:t>
            </a:fld>
            <a:endParaRPr lang="en-US" altLang="en-US" sz="1200"/>
          </a:p>
        </p:txBody>
      </p:sp>
      <p:sp>
        <p:nvSpPr>
          <p:cNvPr id="27651" name="Rectangle 2">
            <a:extLst>
              <a:ext uri="{FF2B5EF4-FFF2-40B4-BE49-F238E27FC236}">
                <a16:creationId xmlns:a16="http://schemas.microsoft.com/office/drawing/2014/main" id="{32461AA2-1857-40F4-A4AD-A5022483C132}"/>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CDD13FF3-5273-4790-814C-12D9E8A2B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12F3AA0-B421-438E-AD70-3FDC67B2B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F92CF261-D5A1-49D4-9C78-952543F7AF89}" type="slidenum">
              <a:rPr lang="en-US" altLang="en-US" sz="1200"/>
              <a:pPr eaLnBrk="1" hangingPunct="1"/>
              <a:t>5</a:t>
            </a:fld>
            <a:endParaRPr lang="en-US" altLang="en-US" sz="1200"/>
          </a:p>
        </p:txBody>
      </p:sp>
      <p:sp>
        <p:nvSpPr>
          <p:cNvPr id="28675" name="Rectangle 2">
            <a:extLst>
              <a:ext uri="{FF2B5EF4-FFF2-40B4-BE49-F238E27FC236}">
                <a16:creationId xmlns:a16="http://schemas.microsoft.com/office/drawing/2014/main" id="{2FA35E12-E549-436D-984C-02203B5201C3}"/>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AC4734C8-5969-4141-AF1B-EC80355677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63A100E0-6F42-49D4-BA56-22E2E2D1A9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753D640D-3AE4-4874-8961-1DEDF3184433}" type="slidenum">
              <a:rPr lang="en-US" altLang="en-US" sz="1200"/>
              <a:pPr eaLnBrk="1" hangingPunct="1"/>
              <a:t>6</a:t>
            </a:fld>
            <a:endParaRPr lang="en-US" altLang="en-US" sz="1200"/>
          </a:p>
        </p:txBody>
      </p:sp>
      <p:sp>
        <p:nvSpPr>
          <p:cNvPr id="29699" name="Rectangle 2">
            <a:extLst>
              <a:ext uri="{FF2B5EF4-FFF2-40B4-BE49-F238E27FC236}">
                <a16:creationId xmlns:a16="http://schemas.microsoft.com/office/drawing/2014/main" id="{A8646D38-CBE4-4182-AD17-08FC05069C54}"/>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406D3D3B-FFBC-46F5-805C-51675B3AD8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79E096A0-8A6C-4755-A1BE-399E9F23C1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34E00576-A3D7-459E-9506-92CDDE6507FC}" type="slidenum">
              <a:rPr lang="en-US" altLang="en-US" sz="1200"/>
              <a:pPr eaLnBrk="1" hangingPunct="1"/>
              <a:t>7</a:t>
            </a:fld>
            <a:endParaRPr lang="en-US" altLang="en-US" sz="1200"/>
          </a:p>
        </p:txBody>
      </p:sp>
      <p:sp>
        <p:nvSpPr>
          <p:cNvPr id="30723" name="Rectangle 2">
            <a:extLst>
              <a:ext uri="{FF2B5EF4-FFF2-40B4-BE49-F238E27FC236}">
                <a16:creationId xmlns:a16="http://schemas.microsoft.com/office/drawing/2014/main" id="{DA10D2EA-A064-4C89-943A-4FC2A5B56FE4}"/>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5FE7BA6-E77B-4368-8928-4345749A0A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2D0A5980-F8C4-431B-AB4D-86E9A1CC3A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975CFD64-F246-4181-83AC-FBD622430990}" type="slidenum">
              <a:rPr lang="en-US" altLang="en-US" sz="1200"/>
              <a:pPr eaLnBrk="1" hangingPunct="1"/>
              <a:t>8</a:t>
            </a:fld>
            <a:endParaRPr lang="en-US" altLang="en-US" sz="1200"/>
          </a:p>
        </p:txBody>
      </p:sp>
      <p:sp>
        <p:nvSpPr>
          <p:cNvPr id="31747" name="Rectangle 2">
            <a:extLst>
              <a:ext uri="{FF2B5EF4-FFF2-40B4-BE49-F238E27FC236}">
                <a16:creationId xmlns:a16="http://schemas.microsoft.com/office/drawing/2014/main" id="{C8F8AB3D-53CC-4C1A-82C1-46BE582CDF57}"/>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2B0566AB-006B-486A-8198-C262F46E8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D83374DE-5C0F-47D2-A003-E4DB6E9C2D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6216BB23-2A56-4933-A96C-2D5DDE041D79}" type="slidenum">
              <a:rPr lang="en-US" altLang="en-US" sz="1200"/>
              <a:pPr eaLnBrk="1" hangingPunct="1"/>
              <a:t>9</a:t>
            </a:fld>
            <a:endParaRPr lang="en-US" altLang="en-US" sz="1200"/>
          </a:p>
        </p:txBody>
      </p:sp>
      <p:sp>
        <p:nvSpPr>
          <p:cNvPr id="32771" name="Rectangle 2">
            <a:extLst>
              <a:ext uri="{FF2B5EF4-FFF2-40B4-BE49-F238E27FC236}">
                <a16:creationId xmlns:a16="http://schemas.microsoft.com/office/drawing/2014/main" id="{6C9C6593-77D7-4A49-8B07-6F99C17B14ED}"/>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EA93D7A-C34C-4DD0-BC60-6E461D97C3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GB"/>
              <a:t>Click to edit Master title style</a:t>
            </a:r>
            <a:endParaRPr lang="en-US"/>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4/28/2025</a:t>
            </a:fld>
            <a:endParaRPr lang="en-US"/>
          </a:p>
        </p:txBody>
      </p:sp>
      <p:sp>
        <p:nvSpPr>
          <p:cNvPr id="5" name="Footer Placeholder 4"/>
          <p:cNvSpPr>
            <a:spLocks noGrp="1"/>
          </p:cNvSpPr>
          <p:nvPr>
            <p:ph type="ftr" sz="quarter" idx="11"/>
          </p:nvPr>
        </p:nvSpPr>
        <p:spPr>
          <a:xfrm>
            <a:off x="2396319" y="329308"/>
            <a:ext cx="3086292" cy="309201"/>
          </a:xfrm>
        </p:spPr>
        <p:txBody>
          <a:bodyPr/>
          <a:lstStyle/>
          <a:p>
            <a:endParaRPr lang="en-US"/>
          </a:p>
        </p:txBody>
      </p:sp>
      <p:sp>
        <p:nvSpPr>
          <p:cNvPr id="6" name="Slide Number Placeholder 5"/>
          <p:cNvSpPr>
            <a:spLocks noGrp="1"/>
          </p:cNvSpPr>
          <p:nvPr>
            <p:ph type="sldNum" sz="quarter" idx="12"/>
          </p:nvPr>
        </p:nvSpPr>
        <p:spPr>
          <a:xfrm>
            <a:off x="1434703" y="798973"/>
            <a:ext cx="802005" cy="503578"/>
          </a:xfrm>
        </p:spPr>
        <p:txBody>
          <a:bodyPr/>
          <a:lstStyle/>
          <a:p>
            <a:fld id="{6D22F896-40B5-4ADD-8801-0D06FADFA095}" type="slidenum">
              <a:rPr lang="en-US" dirty="0"/>
              <a:t>‹#›</a:t>
            </a:fld>
            <a:endParaRPr 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62685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993296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8617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4952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GB"/>
              <a:t>Click to edit Master title style</a:t>
            </a:r>
            <a:endParaRPr lang="en-US"/>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07652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GB"/>
              <a:t>Click to edit Master title style</a:t>
            </a:r>
            <a:endParaRPr lang="en-US"/>
          </a:p>
        </p:txBody>
      </p:sp>
      <p:sp>
        <p:nvSpPr>
          <p:cNvPr id="3" name="Content Placeholder 2"/>
          <p:cNvSpPr>
            <a:spLocks noGrp="1"/>
          </p:cNvSpPr>
          <p:nvPr>
            <p:ph sz="half" idx="1"/>
          </p:nvPr>
        </p:nvSpPr>
        <p:spPr>
          <a:xfrm>
            <a:off x="1443490" y="2013936"/>
            <a:ext cx="3125871" cy="34375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889182" y="2013936"/>
            <a:ext cx="3125652" cy="343755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7646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GB"/>
              <a:t>Click to edit Master title style</a:t>
            </a:r>
            <a:endParaRPr lang="en-US"/>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48A87A34-81AB-432B-8DAE-1953F412C126}" type="datetimeFigureOut">
              <a:rPr lang="en-US" dirty="0"/>
              <a:t>4/28/2025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869046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48A87A34-81AB-432B-8DAE-1953F412C126}" type="datetimeFigureOut">
              <a:rPr lang="en-US" dirty="0"/>
              <a:t>4/28/2025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4082187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654939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GB"/>
              <a:t>Click to edit Master title style</a:t>
            </a:r>
            <a:endParaRPr lang="en-US"/>
          </a:p>
        </p:txBody>
      </p:sp>
      <p:sp>
        <p:nvSpPr>
          <p:cNvPr id="3" name="Content Placeholder 2"/>
          <p:cNvSpPr>
            <a:spLocks noGrp="1"/>
          </p:cNvSpPr>
          <p:nvPr>
            <p:ph idx="1"/>
          </p:nvPr>
        </p:nvSpPr>
        <p:spPr>
          <a:xfrm>
            <a:off x="4186656" y="798974"/>
            <a:ext cx="3828178"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76191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48A87A34-81AB-432B-8DAE-1953F412C126}" type="datetimeFigureOut">
              <a:rPr lang="en-US" dirty="0"/>
              <a:pPr/>
              <a:t>4/28/2025</a:t>
            </a:fld>
            <a:endParaRPr lang="en-US"/>
          </a:p>
        </p:txBody>
      </p:sp>
      <p:sp>
        <p:nvSpPr>
          <p:cNvPr id="6" name="Footer Placeholder 5"/>
          <p:cNvSpPr>
            <a:spLocks noGrp="1"/>
          </p:cNvSpPr>
          <p:nvPr>
            <p:ph type="ftr" sz="quarter" idx="11"/>
          </p:nvPr>
        </p:nvSpPr>
        <p:spPr>
          <a:xfrm>
            <a:off x="1437530" y="318641"/>
            <a:ext cx="3251553"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74258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GB"/>
              <a:t>Click to edit Master title style</a:t>
            </a:r>
            <a:endParaRPr lang="en-US"/>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4/28/2025</a:t>
            </a:fld>
            <a:endParaRPr 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a:p>
        </p:txBody>
      </p:sp>
    </p:spTree>
    <p:extLst>
      <p:ext uri="{BB962C8B-B14F-4D97-AF65-F5344CB8AC3E}">
        <p14:creationId xmlns:p14="http://schemas.microsoft.com/office/powerpoint/2010/main" val="318770051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Rectangle 5">
            <a:extLst>
              <a:ext uri="{FF2B5EF4-FFF2-40B4-BE49-F238E27FC236}">
                <a16:creationId xmlns:a16="http://schemas.microsoft.com/office/drawing/2014/main" id="{36F330CB-0B02-4C7F-A777-F7F27AC913DA}"/>
              </a:ext>
            </a:extLst>
          </p:cNvPr>
          <p:cNvSpPr>
            <a:spLocks noGrp="1" noChangeArrowheads="1"/>
          </p:cNvSpPr>
          <p:nvPr>
            <p:ph type="subTitle" idx="1"/>
          </p:nvPr>
        </p:nvSpPr>
        <p:spPr>
          <a:xfrm>
            <a:off x="2382981" y="2628900"/>
            <a:ext cx="6465379" cy="1600200"/>
          </a:xfrm>
        </p:spPr>
        <p:txBody>
          <a:bodyPr vert="horz" lIns="91440" tIns="91440" rIns="91440" bIns="91440" rtlCol="0" anchor="t">
            <a:normAutofit fontScale="92500"/>
          </a:bodyPr>
          <a:lstStyle/>
          <a:p>
            <a:pPr eaLnBrk="1" hangingPunct="1"/>
            <a:r>
              <a:rPr lang="en-IN" altLang="en-US" sz="4400">
                <a:latin typeface="Arial"/>
                <a:cs typeface="Arial"/>
              </a:rPr>
              <a:t>5.2 </a:t>
            </a:r>
            <a:r>
              <a:rPr lang="en-US" altLang="en-US" sz="4400">
                <a:latin typeface="Arial"/>
                <a:cs typeface="Arial"/>
              </a:rPr>
              <a:t>Project Auditing</a:t>
            </a:r>
          </a:p>
        </p:txBody>
      </p:sp>
      <p:sp>
        <p:nvSpPr>
          <p:cNvPr id="3074" name="Rectangle 16">
            <a:extLst>
              <a:ext uri="{FF2B5EF4-FFF2-40B4-BE49-F238E27FC236}">
                <a16:creationId xmlns:a16="http://schemas.microsoft.com/office/drawing/2014/main" id="{FAD70C7B-AF8C-462B-B789-1F0620E8EAD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1EECC1ED-D46E-4297-9D09-68170B47F599}" type="slidenum">
              <a:rPr lang="en-US" altLang="en-US" sz="1400">
                <a:solidFill>
                  <a:schemeClr val="bg2"/>
                </a:solidFill>
              </a:rPr>
              <a:pPr eaLnBrk="1" hangingPunct="1"/>
              <a:t>1</a:t>
            </a:fld>
            <a:endParaRPr lang="en-US" altLang="en-US" sz="1400">
              <a:solidFill>
                <a:schemeClr val="bg2"/>
              </a:solidFill>
            </a:endParaRPr>
          </a:p>
        </p:txBody>
      </p:sp>
      <p:sp>
        <p:nvSpPr>
          <p:cNvPr id="3077" name="Text Box 3">
            <a:extLst>
              <a:ext uri="{FF2B5EF4-FFF2-40B4-BE49-F238E27FC236}">
                <a16:creationId xmlns:a16="http://schemas.microsoft.com/office/drawing/2014/main" id="{36B2F357-0F3A-457E-9D2F-1779AD17E885}"/>
              </a:ext>
            </a:extLst>
          </p:cNvPr>
          <p:cNvSpPr txBox="1">
            <a:spLocks noChangeArrowheads="1"/>
          </p:cNvSpPr>
          <p:nvPr/>
        </p:nvSpPr>
        <p:spPr bwMode="auto">
          <a:xfrm>
            <a:off x="6096000" y="6324600"/>
            <a:ext cx="184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200" b="1" i="1">
              <a:latin typeface="Book Antiqua" panose="02040602050305030304" pitchFamily="18" charset="0"/>
            </a:endParaRPr>
          </a:p>
        </p:txBody>
      </p:sp>
    </p:spTree>
  </p:cSld>
  <p:clrMapOvr>
    <a:masterClrMapping/>
  </p:clrMapOvr>
  <p:transition spd="med">
    <p:cover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a:extLst>
              <a:ext uri="{FF2B5EF4-FFF2-40B4-BE49-F238E27FC236}">
                <a16:creationId xmlns:a16="http://schemas.microsoft.com/office/drawing/2014/main" id="{EEADCAE0-01AD-43CD-BFDD-BE0EF12A58A5}"/>
              </a:ext>
            </a:extLst>
          </p:cNvPr>
          <p:cNvSpPr>
            <a:spLocks noGrp="1" noChangeArrowheads="1"/>
          </p:cNvSpPr>
          <p:nvPr>
            <p:ph type="title"/>
          </p:nvPr>
        </p:nvSpPr>
        <p:spPr/>
        <p:txBody>
          <a:bodyPr/>
          <a:lstStyle/>
          <a:p>
            <a:pPr eaLnBrk="1" hangingPunct="1"/>
            <a:r>
              <a:rPr lang="en-US" altLang="en-US"/>
              <a:t>Costs of Project Audits</a:t>
            </a:r>
          </a:p>
        </p:txBody>
      </p:sp>
      <p:sp>
        <p:nvSpPr>
          <p:cNvPr id="12292" name="Rectangle 3">
            <a:extLst>
              <a:ext uri="{FF2B5EF4-FFF2-40B4-BE49-F238E27FC236}">
                <a16:creationId xmlns:a16="http://schemas.microsoft.com/office/drawing/2014/main" id="{E4394BF1-FAB5-4A58-B5DF-9C4C3B6354B0}"/>
              </a:ext>
            </a:extLst>
          </p:cNvPr>
          <p:cNvSpPr>
            <a:spLocks noGrp="1" noChangeArrowheads="1"/>
          </p:cNvSpPr>
          <p:nvPr>
            <p:ph idx="1"/>
          </p:nvPr>
        </p:nvSpPr>
        <p:spPr>
          <a:xfrm>
            <a:off x="533400" y="2017713"/>
            <a:ext cx="8421688" cy="4114800"/>
          </a:xfrm>
        </p:spPr>
        <p:txBody>
          <a:bodyPr/>
          <a:lstStyle/>
          <a:p>
            <a:pPr eaLnBrk="1" hangingPunct="1"/>
            <a:r>
              <a:rPr lang="en-US" altLang="en-US"/>
              <a:t>While audits offer benefits, they aren’t free</a:t>
            </a:r>
          </a:p>
          <a:p>
            <a:pPr eaLnBrk="1" hangingPunct="1"/>
            <a:r>
              <a:rPr lang="en-US" altLang="en-US"/>
              <a:t>Some costs are obvious, others less so</a:t>
            </a:r>
          </a:p>
          <a:p>
            <a:pPr lvl="1" eaLnBrk="1" hangingPunct="1"/>
            <a:r>
              <a:rPr lang="en-US" altLang="en-US"/>
              <a:t>Salaries of auditors and staff</a:t>
            </a:r>
          </a:p>
          <a:p>
            <a:pPr lvl="1" eaLnBrk="1" hangingPunct="1"/>
            <a:r>
              <a:rPr lang="en-US" altLang="en-US"/>
              <a:t>Distraction from project work</a:t>
            </a:r>
          </a:p>
          <a:p>
            <a:pPr lvl="2" eaLnBrk="1" hangingPunct="1"/>
            <a:r>
              <a:rPr lang="en-US" altLang="en-US"/>
              <a:t>Before and during the audit</a:t>
            </a:r>
          </a:p>
          <a:p>
            <a:pPr lvl="1" eaLnBrk="1" hangingPunct="1"/>
            <a:r>
              <a:rPr lang="en-US" altLang="en-US"/>
              <a:t>Anxiety and morale within the project</a:t>
            </a:r>
          </a:p>
          <a:p>
            <a:pPr lvl="1" eaLnBrk="1" hangingPunct="1"/>
            <a:r>
              <a:rPr lang="en-US" altLang="en-US"/>
              <a:t>Cost of outside experts</a:t>
            </a:r>
          </a:p>
        </p:txBody>
      </p:sp>
      <p:sp>
        <p:nvSpPr>
          <p:cNvPr id="12290" name="Slide Number Placeholder 5">
            <a:extLst>
              <a:ext uri="{FF2B5EF4-FFF2-40B4-BE49-F238E27FC236}">
                <a16:creationId xmlns:a16="http://schemas.microsoft.com/office/drawing/2014/main" id="{B3AE178C-F884-46E9-ABA7-02B47A23705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E229F62C-58E9-4C6F-AA9E-59FDAAA4F0C7}" type="slidenum">
              <a:rPr lang="en-US" altLang="en-US" sz="2000"/>
              <a:pPr eaLnBrk="1" hangingPunct="1"/>
              <a:t>10</a:t>
            </a:fld>
            <a:endParaRPr lang="en-US" altLang="en-US"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3400" y="304800"/>
            <a:ext cx="8071298" cy="5715000"/>
          </a:xfrm>
          <a:prstGeom prst="rect">
            <a:avLst/>
          </a:prstGeom>
        </p:spPr>
      </p:pic>
    </p:spTree>
    <p:extLst>
      <p:ext uri="{BB962C8B-B14F-4D97-AF65-F5344CB8AC3E}">
        <p14:creationId xmlns:p14="http://schemas.microsoft.com/office/powerpoint/2010/main" val="2850988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2A2D7E46-E11B-4F4C-8D7F-9E1474156779}"/>
              </a:ext>
            </a:extLst>
          </p:cNvPr>
          <p:cNvSpPr>
            <a:spLocks noGrp="1" noChangeArrowheads="1"/>
          </p:cNvSpPr>
          <p:nvPr>
            <p:ph type="title"/>
          </p:nvPr>
        </p:nvSpPr>
        <p:spPr/>
        <p:txBody>
          <a:bodyPr/>
          <a:lstStyle/>
          <a:p>
            <a:pPr eaLnBrk="1" hangingPunct="1"/>
            <a:r>
              <a:rPr lang="en-US" altLang="en-US"/>
              <a:t>Timing of the Audit</a:t>
            </a:r>
          </a:p>
        </p:txBody>
      </p:sp>
      <p:sp>
        <p:nvSpPr>
          <p:cNvPr id="13316" name="Rectangle 3">
            <a:extLst>
              <a:ext uri="{FF2B5EF4-FFF2-40B4-BE49-F238E27FC236}">
                <a16:creationId xmlns:a16="http://schemas.microsoft.com/office/drawing/2014/main" id="{55E26B8B-698A-4149-B0EF-916A4C30DFE1}"/>
              </a:ext>
            </a:extLst>
          </p:cNvPr>
          <p:cNvSpPr>
            <a:spLocks noGrp="1" noChangeArrowheads="1"/>
          </p:cNvSpPr>
          <p:nvPr>
            <p:ph idx="1"/>
          </p:nvPr>
        </p:nvSpPr>
        <p:spPr/>
        <p:txBody>
          <a:bodyPr/>
          <a:lstStyle/>
          <a:p>
            <a:pPr eaLnBrk="1" hangingPunct="1"/>
            <a:r>
              <a:rPr lang="en-US" altLang="en-US"/>
              <a:t>Early audits tend to focus on technical issues, and tend to benefit the </a:t>
            </a:r>
            <a:r>
              <a:rPr lang="en-US" altLang="en-US" u="sng"/>
              <a:t>project</a:t>
            </a:r>
          </a:p>
          <a:p>
            <a:pPr eaLnBrk="1" hangingPunct="1"/>
            <a:r>
              <a:rPr lang="en-US" altLang="en-US"/>
              <a:t>Later audits lean toward cost and schedule, and tend to benefit the parent organization</a:t>
            </a:r>
          </a:p>
          <a:p>
            <a:pPr lvl="1" eaLnBrk="1" hangingPunct="1"/>
            <a:r>
              <a:rPr lang="en-US" altLang="en-US"/>
              <a:t>Transfer of lessons learned to other projects</a:t>
            </a:r>
          </a:p>
          <a:p>
            <a:pPr eaLnBrk="1" hangingPunct="1"/>
            <a:endParaRPr lang="en-US" altLang="en-US"/>
          </a:p>
        </p:txBody>
      </p:sp>
      <p:sp>
        <p:nvSpPr>
          <p:cNvPr id="13314" name="Slide Number Placeholder 5">
            <a:extLst>
              <a:ext uri="{FF2B5EF4-FFF2-40B4-BE49-F238E27FC236}">
                <a16:creationId xmlns:a16="http://schemas.microsoft.com/office/drawing/2014/main" id="{28C01EC6-5C84-4058-AB82-75E5C7F7C72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1E172DF9-B648-4CC5-A980-A176843BE45B}" type="slidenum">
              <a:rPr lang="en-US" altLang="en-US" sz="2000"/>
              <a:pPr eaLnBrk="1" hangingPunct="1"/>
              <a:t>12</a:t>
            </a:fld>
            <a:endParaRPr lang="en-US" altLang="en-US"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599" y="304800"/>
            <a:ext cx="8832273" cy="3810000"/>
          </a:xfrm>
          <a:prstGeom prst="rect">
            <a:avLst/>
          </a:prstGeom>
        </p:spPr>
      </p:pic>
    </p:spTree>
    <p:extLst>
      <p:ext uri="{BB962C8B-B14F-4D97-AF65-F5344CB8AC3E}">
        <p14:creationId xmlns:p14="http://schemas.microsoft.com/office/powerpoint/2010/main" val="2809172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B389BCA6-BB50-4196-967E-8B598A6B6BA6}"/>
              </a:ext>
            </a:extLst>
          </p:cNvPr>
          <p:cNvSpPr>
            <a:spLocks noGrp="1" noChangeArrowheads="1"/>
          </p:cNvSpPr>
          <p:nvPr>
            <p:ph type="title"/>
          </p:nvPr>
        </p:nvSpPr>
        <p:spPr>
          <a:xfrm>
            <a:off x="1350963" y="1169836"/>
            <a:ext cx="7793037" cy="1143000"/>
          </a:xfrm>
        </p:spPr>
        <p:txBody>
          <a:bodyPr/>
          <a:lstStyle/>
          <a:p>
            <a:pPr eaLnBrk="1" hangingPunct="1"/>
            <a:r>
              <a:rPr lang="en-US" altLang="en-US"/>
              <a:t>Contents of a Project Audit</a:t>
            </a:r>
          </a:p>
        </p:txBody>
      </p:sp>
      <p:sp>
        <p:nvSpPr>
          <p:cNvPr id="14340" name="Rectangle 3">
            <a:extLst>
              <a:ext uri="{FF2B5EF4-FFF2-40B4-BE49-F238E27FC236}">
                <a16:creationId xmlns:a16="http://schemas.microsoft.com/office/drawing/2014/main" id="{EA9AEA1C-846E-4480-9E60-316389E2B4F6}"/>
              </a:ext>
            </a:extLst>
          </p:cNvPr>
          <p:cNvSpPr>
            <a:spLocks noGrp="1" noChangeArrowheads="1"/>
          </p:cNvSpPr>
          <p:nvPr>
            <p:ph idx="1"/>
          </p:nvPr>
        </p:nvSpPr>
        <p:spPr>
          <a:xfrm>
            <a:off x="304800" y="2017713"/>
            <a:ext cx="8650288" cy="4114800"/>
          </a:xfrm>
        </p:spPr>
        <p:txBody>
          <a:bodyPr>
            <a:normAutofit fontScale="77500" lnSpcReduction="20000"/>
          </a:bodyPr>
          <a:lstStyle/>
          <a:p>
            <a:pPr marL="533400" indent="-533400" eaLnBrk="1" hangingPunct="1"/>
            <a:r>
              <a:rPr lang="en-US" altLang="en-US" sz="2800"/>
              <a:t>Format can vary, but six areas should be covered (Project status, in all dimensions):</a:t>
            </a:r>
          </a:p>
          <a:p>
            <a:pPr marL="914400" lvl="1" indent="-457200" eaLnBrk="1" hangingPunct="1">
              <a:buFont typeface="Wingdings" panose="05000000000000000000" pitchFamily="2" charset="2"/>
              <a:buAutoNum type="arabicPeriod"/>
            </a:pPr>
            <a:r>
              <a:rPr lang="en-US" altLang="en-US" sz="2400" b="1"/>
              <a:t>Current status</a:t>
            </a:r>
            <a:r>
              <a:rPr lang="en-US" altLang="en-US" sz="2400"/>
              <a:t> of the project</a:t>
            </a:r>
          </a:p>
          <a:p>
            <a:pPr marL="914400" lvl="1" indent="-457200" eaLnBrk="1" hangingPunct="1">
              <a:buFont typeface="Wingdings" panose="05000000000000000000" pitchFamily="2" charset="2"/>
              <a:buAutoNum type="arabicPeriod"/>
            </a:pPr>
            <a:r>
              <a:rPr lang="en-US" altLang="en-US" sz="2400" b="1"/>
              <a:t>Future status</a:t>
            </a:r>
          </a:p>
          <a:p>
            <a:pPr marL="914400" lvl="1" indent="-457200" eaLnBrk="1" hangingPunct="1">
              <a:buFont typeface="Wingdings" panose="05000000000000000000" pitchFamily="2" charset="2"/>
              <a:buAutoNum type="arabicPeriod"/>
            </a:pPr>
            <a:r>
              <a:rPr lang="en-US" altLang="en-US" sz="2400"/>
              <a:t>Status of </a:t>
            </a:r>
            <a:r>
              <a:rPr lang="en-US" altLang="en-US" sz="2400" b="1"/>
              <a:t>crucial tasks</a:t>
            </a:r>
          </a:p>
          <a:p>
            <a:pPr marL="914400" lvl="1" indent="-457200" eaLnBrk="1" hangingPunct="1">
              <a:buFont typeface="Wingdings" panose="05000000000000000000" pitchFamily="2" charset="2"/>
              <a:buAutoNum type="arabicPeriod"/>
            </a:pPr>
            <a:r>
              <a:rPr lang="en-US" altLang="en-US" sz="2400" b="1"/>
              <a:t>Risk assessment</a:t>
            </a:r>
          </a:p>
          <a:p>
            <a:pPr marL="914400" lvl="1" indent="-457200" eaLnBrk="1" hangingPunct="1">
              <a:buFont typeface="Wingdings" panose="05000000000000000000" pitchFamily="2" charset="2"/>
              <a:buAutoNum type="arabicPeriod"/>
            </a:pPr>
            <a:r>
              <a:rPr lang="en-US" altLang="en-US" sz="2400"/>
              <a:t>Information pertinent to other projects</a:t>
            </a:r>
          </a:p>
          <a:p>
            <a:pPr marL="914400" lvl="1" indent="-457200" eaLnBrk="1" hangingPunct="1">
              <a:buFont typeface="Wingdings" panose="05000000000000000000" pitchFamily="2" charset="2"/>
              <a:buAutoNum type="arabicPeriod"/>
            </a:pPr>
            <a:r>
              <a:rPr lang="en-US" altLang="en-US" sz="2400" b="1"/>
              <a:t>Limitations</a:t>
            </a:r>
            <a:r>
              <a:rPr lang="en-US" altLang="en-US" sz="2400"/>
              <a:t> of the audit</a:t>
            </a:r>
          </a:p>
          <a:p>
            <a:pPr marL="533400" indent="-533400" eaLnBrk="1" hangingPunct="1"/>
            <a:r>
              <a:rPr lang="en-US" altLang="en-US" sz="2400"/>
              <a:t>Far </a:t>
            </a:r>
            <a:r>
              <a:rPr lang="en-US" altLang="en-US" sz="2400" b="1"/>
              <a:t>broader</a:t>
            </a:r>
            <a:r>
              <a:rPr lang="en-US" altLang="en-US" sz="2400"/>
              <a:t> in scope </a:t>
            </a:r>
            <a:r>
              <a:rPr lang="en-US" altLang="en-US" sz="2400" b="1"/>
              <a:t>than a financial audit.</a:t>
            </a:r>
          </a:p>
          <a:p>
            <a:pPr marL="533400" indent="-533400" eaLnBrk="1" hangingPunct="1"/>
            <a:r>
              <a:rPr lang="en-US" altLang="en-US" sz="2400"/>
              <a:t>May deal with the project as a </a:t>
            </a:r>
            <a:r>
              <a:rPr lang="en-US" altLang="en-US" sz="2400" b="1"/>
              <a:t>whole or</a:t>
            </a:r>
            <a:r>
              <a:rPr lang="en-US" altLang="en-US" sz="2400"/>
              <a:t> any component or set of </a:t>
            </a:r>
            <a:r>
              <a:rPr lang="en-US" altLang="en-US" sz="2400" b="1"/>
              <a:t>components</a:t>
            </a:r>
            <a:r>
              <a:rPr lang="en-US" altLang="en-US" sz="2400"/>
              <a:t> of the project</a:t>
            </a:r>
            <a:endParaRPr lang="en-US" altLang="en-US"/>
          </a:p>
        </p:txBody>
      </p:sp>
      <p:sp>
        <p:nvSpPr>
          <p:cNvPr id="14338" name="Slide Number Placeholder 5">
            <a:extLst>
              <a:ext uri="{FF2B5EF4-FFF2-40B4-BE49-F238E27FC236}">
                <a16:creationId xmlns:a16="http://schemas.microsoft.com/office/drawing/2014/main" id="{B386266A-B594-494A-BD83-369AA5A98D2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B61EDC3B-BB52-4916-A5F0-34227C2F6692}" type="slidenum">
              <a:rPr lang="en-US" altLang="en-US" sz="2000"/>
              <a:pPr eaLnBrk="1" hangingPunct="1"/>
              <a:t>14</a:t>
            </a:fld>
            <a:endParaRPr lang="en-US" altLang="en-US"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a:extLst>
              <a:ext uri="{FF2B5EF4-FFF2-40B4-BE49-F238E27FC236}">
                <a16:creationId xmlns:a16="http://schemas.microsoft.com/office/drawing/2014/main" id="{D5B4DADD-843C-43AE-8C52-6842766E7D25}"/>
              </a:ext>
            </a:extLst>
          </p:cNvPr>
          <p:cNvSpPr>
            <a:spLocks noGrp="1" noChangeArrowheads="1"/>
          </p:cNvSpPr>
          <p:nvPr>
            <p:ph type="title"/>
          </p:nvPr>
        </p:nvSpPr>
        <p:spPr>
          <a:xfrm>
            <a:off x="1143000" y="987248"/>
            <a:ext cx="7772400" cy="838200"/>
          </a:xfrm>
        </p:spPr>
        <p:txBody>
          <a:bodyPr/>
          <a:lstStyle/>
          <a:p>
            <a:pPr eaLnBrk="1" hangingPunct="1"/>
            <a:r>
              <a:rPr lang="en-US" altLang="en-US" sz="4000"/>
              <a:t>The Audit/Evaluation Team</a:t>
            </a:r>
          </a:p>
        </p:txBody>
      </p:sp>
      <p:sp>
        <p:nvSpPr>
          <p:cNvPr id="15364" name="Rectangle 3">
            <a:extLst>
              <a:ext uri="{FF2B5EF4-FFF2-40B4-BE49-F238E27FC236}">
                <a16:creationId xmlns:a16="http://schemas.microsoft.com/office/drawing/2014/main" id="{FD2BF2F2-B7FE-4C53-B8B7-A380CA55DEBD}"/>
              </a:ext>
            </a:extLst>
          </p:cNvPr>
          <p:cNvSpPr>
            <a:spLocks noGrp="1" noChangeArrowheads="1"/>
          </p:cNvSpPr>
          <p:nvPr>
            <p:ph idx="1"/>
          </p:nvPr>
        </p:nvSpPr>
        <p:spPr>
          <a:xfrm>
            <a:off x="571500" y="1720524"/>
            <a:ext cx="8915400" cy="4509655"/>
          </a:xfrm>
        </p:spPr>
        <p:txBody>
          <a:bodyPr>
            <a:noAutofit/>
          </a:bodyPr>
          <a:lstStyle/>
          <a:p>
            <a:pPr eaLnBrk="1" hangingPunct="1"/>
            <a:r>
              <a:rPr lang="en-US" altLang="en-US" sz="2400"/>
              <a:t>Typical areas that may furnish audit team members are:</a:t>
            </a:r>
          </a:p>
          <a:p>
            <a:pPr lvl="1" eaLnBrk="1" hangingPunct="1"/>
            <a:r>
              <a:rPr lang="en-US" altLang="en-US" sz="2400"/>
              <a:t>The project itself</a:t>
            </a:r>
          </a:p>
          <a:p>
            <a:pPr lvl="1" eaLnBrk="1" hangingPunct="1"/>
            <a:r>
              <a:rPr lang="en-US" altLang="en-US" sz="2400"/>
              <a:t>The accounting/controlling department</a:t>
            </a:r>
          </a:p>
          <a:p>
            <a:pPr lvl="1" eaLnBrk="1" hangingPunct="1"/>
            <a:r>
              <a:rPr lang="en-US" altLang="en-US" sz="2400"/>
              <a:t>Technical specialty areas</a:t>
            </a:r>
          </a:p>
          <a:p>
            <a:pPr lvl="1" eaLnBrk="1" hangingPunct="1"/>
            <a:r>
              <a:rPr lang="en-US" altLang="en-US" sz="2400"/>
              <a:t>The customer</a:t>
            </a:r>
          </a:p>
          <a:p>
            <a:pPr lvl="1" eaLnBrk="1" hangingPunct="1"/>
            <a:r>
              <a:rPr lang="en-US" altLang="en-US" sz="2400"/>
              <a:t>The marketing department</a:t>
            </a:r>
          </a:p>
          <a:p>
            <a:pPr lvl="1" eaLnBrk="1" hangingPunct="1"/>
            <a:r>
              <a:rPr lang="en-US" altLang="en-US" sz="2400"/>
              <a:t>Purchasing/asset management</a:t>
            </a:r>
          </a:p>
          <a:p>
            <a:pPr lvl="1" eaLnBrk="1" hangingPunct="1"/>
            <a:r>
              <a:rPr lang="en-US" altLang="en-US" sz="2400"/>
              <a:t>Human resources</a:t>
            </a:r>
          </a:p>
          <a:p>
            <a:pPr lvl="1" eaLnBrk="1" hangingPunct="1"/>
            <a:r>
              <a:rPr lang="en-US" altLang="en-US" sz="2400"/>
              <a:t>Legal/contract administration department</a:t>
            </a:r>
          </a:p>
        </p:txBody>
      </p:sp>
      <p:sp>
        <p:nvSpPr>
          <p:cNvPr id="15362" name="Slide Number Placeholder 5">
            <a:extLst>
              <a:ext uri="{FF2B5EF4-FFF2-40B4-BE49-F238E27FC236}">
                <a16:creationId xmlns:a16="http://schemas.microsoft.com/office/drawing/2014/main" id="{D8C1E752-D637-412C-8CAF-A2536DD3F12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C6CF6DB8-3220-4EBA-88E1-19574CCE9653}" type="slidenum">
              <a:rPr lang="en-US" altLang="en-US" sz="2000"/>
              <a:pPr eaLnBrk="1" hangingPunct="1"/>
              <a:t>15</a:t>
            </a:fld>
            <a:endParaRPr lang="en-US" altLang="en-US" sz="2000"/>
          </a:p>
        </p:txBody>
      </p:sp>
      <p:sp>
        <p:nvSpPr>
          <p:cNvPr id="15365" name="Text Box 4">
            <a:extLst>
              <a:ext uri="{FF2B5EF4-FFF2-40B4-BE49-F238E27FC236}">
                <a16:creationId xmlns:a16="http://schemas.microsoft.com/office/drawing/2014/main" id="{6B6841F5-C7EE-493C-ADFE-D0D226781B6E}"/>
              </a:ext>
            </a:extLst>
          </p:cNvPr>
          <p:cNvSpPr txBox="1">
            <a:spLocks noChangeArrowheads="1"/>
          </p:cNvSpPr>
          <p:nvPr/>
        </p:nvSpPr>
        <p:spPr bwMode="auto">
          <a:xfrm>
            <a:off x="6858000" y="6248400"/>
            <a:ext cx="205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1400"/>
              <a:t>Chapter 12-22</a:t>
            </a:r>
          </a:p>
        </p:txBody>
      </p:sp>
    </p:spTree>
  </p:cSld>
  <p:clrMapOvr>
    <a:masterClrMapping/>
  </p:clrMapOvr>
  <p:transition spd="med">
    <p:cover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id="{8FA0625E-843F-4EA9-8FB5-090D0B493672}"/>
              </a:ext>
            </a:extLst>
          </p:cNvPr>
          <p:cNvSpPr>
            <a:spLocks noGrp="1" noChangeArrowheads="1"/>
          </p:cNvSpPr>
          <p:nvPr>
            <p:ph type="title"/>
          </p:nvPr>
        </p:nvSpPr>
        <p:spPr/>
        <p:txBody>
          <a:bodyPr/>
          <a:lstStyle/>
          <a:p>
            <a:pPr eaLnBrk="1" hangingPunct="1"/>
            <a:r>
              <a:rPr lang="en-US" altLang="en-US"/>
              <a:t>A Format for a Project Audit</a:t>
            </a:r>
          </a:p>
        </p:txBody>
      </p:sp>
      <p:sp>
        <p:nvSpPr>
          <p:cNvPr id="16388" name="Rectangle 3">
            <a:extLst>
              <a:ext uri="{FF2B5EF4-FFF2-40B4-BE49-F238E27FC236}">
                <a16:creationId xmlns:a16="http://schemas.microsoft.com/office/drawing/2014/main" id="{8134FBDD-5201-48A7-A2A4-214A393A05B9}"/>
              </a:ext>
            </a:extLst>
          </p:cNvPr>
          <p:cNvSpPr>
            <a:spLocks noGrp="1" noChangeArrowheads="1"/>
          </p:cNvSpPr>
          <p:nvPr>
            <p:ph idx="1"/>
          </p:nvPr>
        </p:nvSpPr>
        <p:spPr/>
        <p:txBody>
          <a:bodyPr>
            <a:normAutofit/>
          </a:bodyPr>
          <a:lstStyle/>
          <a:p>
            <a:pPr eaLnBrk="1" hangingPunct="1">
              <a:lnSpc>
                <a:spcPct val="90000"/>
              </a:lnSpc>
            </a:pPr>
            <a:r>
              <a:rPr lang="en-US" altLang="en-US" sz="2400"/>
              <a:t>Introduction</a:t>
            </a:r>
          </a:p>
          <a:p>
            <a:pPr lvl="1" eaLnBrk="1" hangingPunct="1">
              <a:lnSpc>
                <a:spcPct val="90000"/>
              </a:lnSpc>
            </a:pPr>
            <a:r>
              <a:rPr lang="en-US" altLang="en-US" sz="2400"/>
              <a:t>Including project objectives</a:t>
            </a:r>
          </a:p>
          <a:p>
            <a:pPr lvl="1" eaLnBrk="1" hangingPunct="1">
              <a:lnSpc>
                <a:spcPct val="90000"/>
              </a:lnSpc>
            </a:pPr>
            <a:r>
              <a:rPr lang="en-US" altLang="en-US" sz="2400"/>
              <a:t>Also audit assumptions, limitations</a:t>
            </a:r>
          </a:p>
          <a:p>
            <a:pPr eaLnBrk="1" hangingPunct="1">
              <a:lnSpc>
                <a:spcPct val="90000"/>
              </a:lnSpc>
            </a:pPr>
            <a:r>
              <a:rPr lang="en-US" altLang="en-US" sz="2400"/>
              <a:t>Current project status</a:t>
            </a:r>
          </a:p>
          <a:p>
            <a:pPr lvl="1" eaLnBrk="1" hangingPunct="1">
              <a:lnSpc>
                <a:spcPct val="90000"/>
              </a:lnSpc>
            </a:pPr>
            <a:r>
              <a:rPr lang="en-US" altLang="en-US" sz="2400"/>
              <a:t>Cost </a:t>
            </a:r>
          </a:p>
          <a:p>
            <a:pPr lvl="1" eaLnBrk="1" hangingPunct="1">
              <a:lnSpc>
                <a:spcPct val="90000"/>
              </a:lnSpc>
            </a:pPr>
            <a:r>
              <a:rPr lang="en-US" altLang="en-US" sz="2400"/>
              <a:t>Schedule</a:t>
            </a:r>
          </a:p>
          <a:p>
            <a:pPr lvl="1" eaLnBrk="1" hangingPunct="1">
              <a:lnSpc>
                <a:spcPct val="90000"/>
              </a:lnSpc>
            </a:pPr>
            <a:r>
              <a:rPr lang="en-US" altLang="en-US" sz="2400"/>
              <a:t>Progress/Earned Value</a:t>
            </a:r>
          </a:p>
          <a:p>
            <a:pPr lvl="1" eaLnBrk="1" hangingPunct="1">
              <a:lnSpc>
                <a:spcPct val="90000"/>
              </a:lnSpc>
            </a:pPr>
            <a:r>
              <a:rPr lang="en-US" altLang="en-US" sz="2400"/>
              <a:t>Quality</a:t>
            </a:r>
          </a:p>
        </p:txBody>
      </p:sp>
      <p:sp>
        <p:nvSpPr>
          <p:cNvPr id="16386" name="Slide Number Placeholder 5">
            <a:extLst>
              <a:ext uri="{FF2B5EF4-FFF2-40B4-BE49-F238E27FC236}">
                <a16:creationId xmlns:a16="http://schemas.microsoft.com/office/drawing/2014/main" id="{F52DFB5B-3FEB-42B0-BD03-A297AEE94E3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3EC38587-1CAC-4737-989A-AB35B78CD57C}" type="slidenum">
              <a:rPr lang="en-US" altLang="en-US" sz="2000"/>
              <a:pPr eaLnBrk="1" hangingPunct="1"/>
              <a:t>16</a:t>
            </a:fld>
            <a:endParaRPr lang="en-US" altLang="en-US" sz="2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09FD6BF2-C728-4719-B116-C1A344B5BCC2}"/>
              </a:ext>
            </a:extLst>
          </p:cNvPr>
          <p:cNvSpPr>
            <a:spLocks noGrp="1" noChangeArrowheads="1"/>
          </p:cNvSpPr>
          <p:nvPr>
            <p:ph type="title"/>
          </p:nvPr>
        </p:nvSpPr>
        <p:spPr/>
        <p:txBody>
          <a:bodyPr/>
          <a:lstStyle/>
          <a:p>
            <a:pPr eaLnBrk="1" hangingPunct="1"/>
            <a:r>
              <a:rPr lang="en-US" altLang="en-US"/>
              <a:t>Format for Project Audit (cont’d)</a:t>
            </a:r>
          </a:p>
        </p:txBody>
      </p:sp>
      <p:sp>
        <p:nvSpPr>
          <p:cNvPr id="17412" name="Rectangle 3">
            <a:extLst>
              <a:ext uri="{FF2B5EF4-FFF2-40B4-BE49-F238E27FC236}">
                <a16:creationId xmlns:a16="http://schemas.microsoft.com/office/drawing/2014/main" id="{83E598C9-394E-4F02-A592-46C4E7F5AC3F}"/>
              </a:ext>
            </a:extLst>
          </p:cNvPr>
          <p:cNvSpPr>
            <a:spLocks noGrp="1" noChangeArrowheads="1"/>
          </p:cNvSpPr>
          <p:nvPr>
            <p:ph idx="1"/>
          </p:nvPr>
        </p:nvSpPr>
        <p:spPr/>
        <p:txBody>
          <a:bodyPr>
            <a:normAutofit/>
          </a:bodyPr>
          <a:lstStyle/>
          <a:p>
            <a:pPr eaLnBrk="1" hangingPunct="1"/>
            <a:r>
              <a:rPr lang="en-US" altLang="en-US"/>
              <a:t>Future Project Status</a:t>
            </a:r>
          </a:p>
          <a:p>
            <a:pPr lvl="1" eaLnBrk="1" hangingPunct="1"/>
            <a:r>
              <a:rPr lang="en-US" altLang="en-US" sz="2000"/>
              <a:t>Conclusions and recommendations</a:t>
            </a:r>
          </a:p>
          <a:p>
            <a:pPr eaLnBrk="1" hangingPunct="1"/>
            <a:r>
              <a:rPr lang="en-US" altLang="en-US"/>
              <a:t>Critical Management Issues</a:t>
            </a:r>
          </a:p>
          <a:p>
            <a:pPr lvl="1" eaLnBrk="1" hangingPunct="1"/>
            <a:r>
              <a:rPr lang="en-US" altLang="en-US" sz="2000"/>
              <a:t>A Pareto approach</a:t>
            </a:r>
          </a:p>
          <a:p>
            <a:pPr eaLnBrk="1" hangingPunct="1"/>
            <a:r>
              <a:rPr lang="en-US" altLang="en-US"/>
              <a:t>Risk Management</a:t>
            </a:r>
          </a:p>
          <a:p>
            <a:pPr lvl="1" eaLnBrk="1" hangingPunct="1"/>
            <a:r>
              <a:rPr lang="en-US" altLang="en-US" sz="2000"/>
              <a:t>Major threats to project success</a:t>
            </a:r>
          </a:p>
          <a:p>
            <a:pPr eaLnBrk="1" hangingPunct="1"/>
            <a:r>
              <a:rPr lang="en-US" altLang="en-US"/>
              <a:t>Appendices</a:t>
            </a:r>
          </a:p>
        </p:txBody>
      </p:sp>
      <p:sp>
        <p:nvSpPr>
          <p:cNvPr id="17410" name="Slide Number Placeholder 5">
            <a:extLst>
              <a:ext uri="{FF2B5EF4-FFF2-40B4-BE49-F238E27FC236}">
                <a16:creationId xmlns:a16="http://schemas.microsoft.com/office/drawing/2014/main" id="{8C03D283-F227-4618-8343-C2AF9E21EFC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7622A804-9915-4C97-BACB-82CB7359DAB9}" type="slidenum">
              <a:rPr lang="en-US" altLang="en-US" sz="2000"/>
              <a:pPr eaLnBrk="1" hangingPunct="1"/>
              <a:t>17</a:t>
            </a:fld>
            <a:endParaRPr lang="en-US" altLang="en-US" sz="2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a:extLst>
              <a:ext uri="{FF2B5EF4-FFF2-40B4-BE49-F238E27FC236}">
                <a16:creationId xmlns:a16="http://schemas.microsoft.com/office/drawing/2014/main" id="{EC25EFE7-D5C7-4E66-A8C8-4CD7883ADA04}"/>
              </a:ext>
            </a:extLst>
          </p:cNvPr>
          <p:cNvSpPr>
            <a:spLocks noGrp="1" noChangeArrowheads="1"/>
          </p:cNvSpPr>
          <p:nvPr>
            <p:ph type="title"/>
          </p:nvPr>
        </p:nvSpPr>
        <p:spPr/>
        <p:txBody>
          <a:bodyPr/>
          <a:lstStyle/>
          <a:p>
            <a:pPr eaLnBrk="1" hangingPunct="1"/>
            <a:r>
              <a:rPr lang="en-US" altLang="en-US"/>
              <a:t>The Project Audit Life-Cycle</a:t>
            </a:r>
          </a:p>
        </p:txBody>
      </p:sp>
      <p:sp>
        <p:nvSpPr>
          <p:cNvPr id="18436" name="Rectangle 3">
            <a:extLst>
              <a:ext uri="{FF2B5EF4-FFF2-40B4-BE49-F238E27FC236}">
                <a16:creationId xmlns:a16="http://schemas.microsoft.com/office/drawing/2014/main" id="{37F4F6F5-6598-4A9A-B183-68D5EBA4EC13}"/>
              </a:ext>
            </a:extLst>
          </p:cNvPr>
          <p:cNvSpPr>
            <a:spLocks noGrp="1" noChangeArrowheads="1"/>
          </p:cNvSpPr>
          <p:nvPr>
            <p:ph idx="1"/>
          </p:nvPr>
        </p:nvSpPr>
        <p:spPr/>
        <p:txBody>
          <a:bodyPr>
            <a:normAutofit/>
          </a:bodyPr>
          <a:lstStyle/>
          <a:p>
            <a:pPr eaLnBrk="1" hangingPunct="1">
              <a:lnSpc>
                <a:spcPct val="90000"/>
              </a:lnSpc>
            </a:pPr>
            <a:r>
              <a:rPr lang="en-US" altLang="en-US" sz="2400"/>
              <a:t>Like the project itself, the audit has a life cycle</a:t>
            </a:r>
          </a:p>
          <a:p>
            <a:pPr eaLnBrk="1" hangingPunct="1">
              <a:lnSpc>
                <a:spcPct val="90000"/>
              </a:lnSpc>
            </a:pPr>
            <a:r>
              <a:rPr lang="en-US" altLang="en-US" sz="2400"/>
              <a:t>Six basic phases:</a:t>
            </a:r>
          </a:p>
          <a:p>
            <a:pPr lvl="1" eaLnBrk="1" hangingPunct="1">
              <a:lnSpc>
                <a:spcPct val="90000"/>
              </a:lnSpc>
            </a:pPr>
            <a:r>
              <a:rPr lang="en-US" altLang="en-US" sz="2400"/>
              <a:t>1. Project audit initiation</a:t>
            </a:r>
          </a:p>
          <a:p>
            <a:pPr lvl="2" eaLnBrk="1" hangingPunct="1">
              <a:lnSpc>
                <a:spcPct val="90000"/>
              </a:lnSpc>
            </a:pPr>
            <a:r>
              <a:rPr lang="en-US" altLang="en-US" sz="2400"/>
              <a:t>Focus and scope of audit; assess methodologies, team members required</a:t>
            </a:r>
          </a:p>
          <a:p>
            <a:pPr lvl="1" eaLnBrk="1" hangingPunct="1">
              <a:lnSpc>
                <a:spcPct val="90000"/>
              </a:lnSpc>
            </a:pPr>
            <a:r>
              <a:rPr lang="en-US" altLang="en-US" sz="2400"/>
              <a:t>2.  Baseline Definition</a:t>
            </a:r>
          </a:p>
          <a:p>
            <a:pPr lvl="2" eaLnBrk="1" hangingPunct="1">
              <a:lnSpc>
                <a:spcPct val="90000"/>
              </a:lnSpc>
            </a:pPr>
            <a:r>
              <a:rPr lang="en-US" altLang="en-US" sz="2400"/>
              <a:t>Determine the standards against which performance will be measured</a:t>
            </a:r>
          </a:p>
        </p:txBody>
      </p:sp>
      <p:sp>
        <p:nvSpPr>
          <p:cNvPr id="18434" name="Slide Number Placeholder 5">
            <a:extLst>
              <a:ext uri="{FF2B5EF4-FFF2-40B4-BE49-F238E27FC236}">
                <a16:creationId xmlns:a16="http://schemas.microsoft.com/office/drawing/2014/main" id="{15248ECB-8DF8-4AC8-AE7F-65E19DF769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37FAF501-E328-422D-A40F-5438713F8269}" type="slidenum">
              <a:rPr lang="en-US" altLang="en-US" sz="2000"/>
              <a:pPr eaLnBrk="1" hangingPunct="1"/>
              <a:t>18</a:t>
            </a:fld>
            <a:endParaRPr lang="en-US" altLang="en-US" sz="2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368CA234-39E9-4D86-A092-0C024C2CD4E1}"/>
              </a:ext>
            </a:extLst>
          </p:cNvPr>
          <p:cNvSpPr>
            <a:spLocks noGrp="1" noChangeArrowheads="1"/>
          </p:cNvSpPr>
          <p:nvPr>
            <p:ph type="title"/>
          </p:nvPr>
        </p:nvSpPr>
        <p:spPr/>
        <p:txBody>
          <a:bodyPr/>
          <a:lstStyle/>
          <a:p>
            <a:pPr eaLnBrk="1" hangingPunct="1"/>
            <a:r>
              <a:rPr lang="en-US" altLang="en-US"/>
              <a:t>The Audit Life Cycle (cont’d)</a:t>
            </a:r>
          </a:p>
        </p:txBody>
      </p:sp>
      <p:sp>
        <p:nvSpPr>
          <p:cNvPr id="19460" name="Rectangle 3">
            <a:extLst>
              <a:ext uri="{FF2B5EF4-FFF2-40B4-BE49-F238E27FC236}">
                <a16:creationId xmlns:a16="http://schemas.microsoft.com/office/drawing/2014/main" id="{88E01D86-A020-4460-9087-46FCF3F6D9AE}"/>
              </a:ext>
            </a:extLst>
          </p:cNvPr>
          <p:cNvSpPr>
            <a:spLocks noGrp="1" noChangeArrowheads="1"/>
          </p:cNvSpPr>
          <p:nvPr>
            <p:ph idx="1"/>
          </p:nvPr>
        </p:nvSpPr>
        <p:spPr/>
        <p:txBody>
          <a:bodyPr>
            <a:normAutofit/>
          </a:bodyPr>
          <a:lstStyle/>
          <a:p>
            <a:pPr lvl="1" eaLnBrk="1" hangingPunct="1"/>
            <a:r>
              <a:rPr lang="en-US" altLang="en-US" sz="2400"/>
              <a:t>3. Establishment of Audit Database</a:t>
            </a:r>
          </a:p>
          <a:p>
            <a:pPr lvl="2" eaLnBrk="1" hangingPunct="1"/>
            <a:r>
              <a:rPr lang="en-US" altLang="en-US" sz="2400"/>
              <a:t>Gathering/organizing pertinent data</a:t>
            </a:r>
          </a:p>
          <a:p>
            <a:pPr lvl="2" eaLnBrk="1" hangingPunct="1"/>
            <a:r>
              <a:rPr lang="en-US" altLang="en-US" sz="2400"/>
              <a:t>Focus on what’s necessary</a:t>
            </a:r>
          </a:p>
          <a:p>
            <a:pPr lvl="1" eaLnBrk="1" hangingPunct="1"/>
            <a:r>
              <a:rPr lang="en-US" altLang="en-US" sz="2400"/>
              <a:t>4. Data Analysis</a:t>
            </a:r>
          </a:p>
          <a:p>
            <a:pPr lvl="2" eaLnBrk="1" hangingPunct="1"/>
            <a:r>
              <a:rPr lang="en-US" altLang="en-US" sz="2400"/>
              <a:t>The judgment phase</a:t>
            </a:r>
          </a:p>
          <a:p>
            <a:pPr lvl="2" eaLnBrk="1" hangingPunct="1"/>
            <a:r>
              <a:rPr lang="en-US" altLang="en-US" sz="2400"/>
              <a:t>Comparison of actuals to standard </a:t>
            </a:r>
          </a:p>
        </p:txBody>
      </p:sp>
      <p:sp>
        <p:nvSpPr>
          <p:cNvPr id="19458" name="Slide Number Placeholder 5">
            <a:extLst>
              <a:ext uri="{FF2B5EF4-FFF2-40B4-BE49-F238E27FC236}">
                <a16:creationId xmlns:a16="http://schemas.microsoft.com/office/drawing/2014/main" id="{B561EEF5-122C-4C46-B2DD-1FFFDBECED1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A3AA0E2D-B4D0-4E1A-B9FA-712A0D3EAB13}" type="slidenum">
              <a:rPr lang="en-US" altLang="en-US" sz="2000"/>
              <a:pPr eaLnBrk="1" hangingPunct="1"/>
              <a:t>19</a:t>
            </a:fld>
            <a:endParaRPr lang="en-US" alt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a:extLst>
              <a:ext uri="{FF2B5EF4-FFF2-40B4-BE49-F238E27FC236}">
                <a16:creationId xmlns:a16="http://schemas.microsoft.com/office/drawing/2014/main" id="{EC286DF8-82E7-44BC-B8D7-59DB397B0EC7}"/>
              </a:ext>
            </a:extLst>
          </p:cNvPr>
          <p:cNvSpPr>
            <a:spLocks noGrp="1" noChangeArrowheads="1"/>
          </p:cNvSpPr>
          <p:nvPr>
            <p:ph type="title"/>
          </p:nvPr>
        </p:nvSpPr>
        <p:spPr/>
        <p:txBody>
          <a:bodyPr/>
          <a:lstStyle/>
          <a:p>
            <a:pPr eaLnBrk="1" hangingPunct="1"/>
            <a:r>
              <a:rPr lang="en-US" altLang="en-US"/>
              <a:t>The Project Audit</a:t>
            </a:r>
          </a:p>
        </p:txBody>
      </p:sp>
      <p:sp>
        <p:nvSpPr>
          <p:cNvPr id="4101" name="Rectangle 3">
            <a:extLst>
              <a:ext uri="{FF2B5EF4-FFF2-40B4-BE49-F238E27FC236}">
                <a16:creationId xmlns:a16="http://schemas.microsoft.com/office/drawing/2014/main" id="{84B628A1-261C-475E-9C17-B531E1FD8790}"/>
              </a:ext>
            </a:extLst>
          </p:cNvPr>
          <p:cNvSpPr>
            <a:spLocks noGrp="1" noChangeArrowheads="1"/>
          </p:cNvSpPr>
          <p:nvPr>
            <p:ph idx="1"/>
          </p:nvPr>
        </p:nvSpPr>
        <p:spPr/>
        <p:txBody>
          <a:bodyPr/>
          <a:lstStyle/>
          <a:p>
            <a:pPr eaLnBrk="1" hangingPunct="1"/>
            <a:r>
              <a:rPr lang="en-US" altLang="en-US"/>
              <a:t>What and why</a:t>
            </a:r>
          </a:p>
          <a:p>
            <a:pPr eaLnBrk="1" hangingPunct="1"/>
            <a:r>
              <a:rPr lang="en-US" altLang="en-US"/>
              <a:t>Benefits of a project audit</a:t>
            </a:r>
          </a:p>
          <a:p>
            <a:pPr eaLnBrk="1" hangingPunct="1"/>
            <a:r>
              <a:rPr lang="en-US" altLang="en-US"/>
              <a:t>Judging success and failure</a:t>
            </a:r>
          </a:p>
          <a:p>
            <a:pPr eaLnBrk="1" hangingPunct="1"/>
            <a:r>
              <a:rPr lang="en-US" altLang="en-US"/>
              <a:t>Determining project objectives</a:t>
            </a:r>
          </a:p>
          <a:p>
            <a:pPr eaLnBrk="1" hangingPunct="1"/>
            <a:r>
              <a:rPr lang="en-US" altLang="en-US"/>
              <a:t>Contents and format of a project audit</a:t>
            </a:r>
          </a:p>
          <a:p>
            <a:pPr eaLnBrk="1" hangingPunct="1"/>
            <a:r>
              <a:rPr lang="en-US" altLang="en-US"/>
              <a:t>Project Audit Life Cycle</a:t>
            </a:r>
          </a:p>
          <a:p>
            <a:pPr eaLnBrk="1" hangingPunct="1"/>
            <a:r>
              <a:rPr lang="en-US" altLang="en-US"/>
              <a:t>Responsibilities of an auditor</a:t>
            </a:r>
          </a:p>
        </p:txBody>
      </p:sp>
      <p:sp>
        <p:nvSpPr>
          <p:cNvPr id="4098" name="Slide Number Placeholder 5">
            <a:extLst>
              <a:ext uri="{FF2B5EF4-FFF2-40B4-BE49-F238E27FC236}">
                <a16:creationId xmlns:a16="http://schemas.microsoft.com/office/drawing/2014/main" id="{6B22E202-5F8D-41DD-966A-3127B428EE3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914729F5-645E-40E3-82B3-338801C5333C}" type="slidenum">
              <a:rPr lang="en-US" altLang="en-US" sz="2000"/>
              <a:pPr eaLnBrk="1" hangingPunct="1"/>
              <a:t>2</a:t>
            </a:fld>
            <a:endParaRPr lang="en-US" altLang="en-US"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47D6B276-7F87-4A11-A9C5-225E822E9272}"/>
              </a:ext>
            </a:extLst>
          </p:cNvPr>
          <p:cNvSpPr>
            <a:spLocks noGrp="1" noChangeArrowheads="1"/>
          </p:cNvSpPr>
          <p:nvPr>
            <p:ph type="title"/>
          </p:nvPr>
        </p:nvSpPr>
        <p:spPr/>
        <p:txBody>
          <a:bodyPr/>
          <a:lstStyle/>
          <a:p>
            <a:pPr eaLnBrk="1" hangingPunct="1"/>
            <a:r>
              <a:rPr lang="en-US" altLang="en-US"/>
              <a:t>The Audit Life Cycle (cont’d)</a:t>
            </a:r>
          </a:p>
        </p:txBody>
      </p:sp>
      <p:sp>
        <p:nvSpPr>
          <p:cNvPr id="20484" name="Rectangle 3">
            <a:extLst>
              <a:ext uri="{FF2B5EF4-FFF2-40B4-BE49-F238E27FC236}">
                <a16:creationId xmlns:a16="http://schemas.microsoft.com/office/drawing/2014/main" id="{6FA98EE8-F54B-4CAF-BFE3-652E2E4A658F}"/>
              </a:ext>
            </a:extLst>
          </p:cNvPr>
          <p:cNvSpPr>
            <a:spLocks noGrp="1" noChangeArrowheads="1"/>
          </p:cNvSpPr>
          <p:nvPr>
            <p:ph idx="1"/>
          </p:nvPr>
        </p:nvSpPr>
        <p:spPr/>
        <p:txBody>
          <a:bodyPr>
            <a:normAutofit/>
          </a:bodyPr>
          <a:lstStyle/>
          <a:p>
            <a:pPr lvl="1" eaLnBrk="1" hangingPunct="1"/>
            <a:r>
              <a:rPr lang="en-US" altLang="en-US" sz="2400"/>
              <a:t>5. Audit Report Preparation</a:t>
            </a:r>
          </a:p>
          <a:p>
            <a:pPr lvl="2" eaLnBrk="1" hangingPunct="1"/>
            <a:r>
              <a:rPr lang="en-US" altLang="en-US" sz="2400"/>
              <a:t>Present findings to PM first</a:t>
            </a:r>
          </a:p>
          <a:p>
            <a:pPr lvl="2" eaLnBrk="1" hangingPunct="1"/>
            <a:r>
              <a:rPr lang="en-US" altLang="en-US" sz="2400" u="sng"/>
              <a:t>Then</a:t>
            </a:r>
            <a:r>
              <a:rPr lang="en-US" altLang="en-US" sz="2400"/>
              <a:t>, prepare final report</a:t>
            </a:r>
          </a:p>
          <a:p>
            <a:pPr lvl="1" eaLnBrk="1" hangingPunct="1"/>
            <a:r>
              <a:rPr lang="en-US" altLang="en-US" sz="2400"/>
              <a:t>6. Audit Termination</a:t>
            </a:r>
          </a:p>
          <a:p>
            <a:pPr lvl="2" eaLnBrk="1" hangingPunct="1"/>
            <a:r>
              <a:rPr lang="en-US" altLang="en-US" sz="2400"/>
              <a:t>Review of audit process</a:t>
            </a:r>
          </a:p>
          <a:p>
            <a:pPr lvl="2" eaLnBrk="1" hangingPunct="1"/>
            <a:r>
              <a:rPr lang="en-US" altLang="en-US" sz="2400"/>
              <a:t>Disbanding of team</a:t>
            </a:r>
          </a:p>
        </p:txBody>
      </p:sp>
      <p:sp>
        <p:nvSpPr>
          <p:cNvPr id="20482" name="Slide Number Placeholder 5">
            <a:extLst>
              <a:ext uri="{FF2B5EF4-FFF2-40B4-BE49-F238E27FC236}">
                <a16:creationId xmlns:a16="http://schemas.microsoft.com/office/drawing/2014/main" id="{28DC6EB6-A968-41DF-9C98-1AF403454E0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3664CA2D-E8AB-4AD6-9C7F-E733C3F62360}" type="slidenum">
              <a:rPr lang="en-US" altLang="en-US" sz="2000"/>
              <a:pPr eaLnBrk="1" hangingPunct="1"/>
              <a:t>20</a:t>
            </a:fld>
            <a:endParaRPr lang="en-US" altLang="en-US"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01BA2AE3-13E3-4061-988E-B84CF18CDE4B}"/>
              </a:ext>
            </a:extLst>
          </p:cNvPr>
          <p:cNvSpPr>
            <a:spLocks noGrp="1" noChangeArrowheads="1"/>
          </p:cNvSpPr>
          <p:nvPr>
            <p:ph type="title"/>
          </p:nvPr>
        </p:nvSpPr>
        <p:spPr/>
        <p:txBody>
          <a:bodyPr/>
          <a:lstStyle/>
          <a:p>
            <a:pPr eaLnBrk="1" hangingPunct="1"/>
            <a:r>
              <a:rPr lang="en-US" altLang="en-US"/>
              <a:t>Responsibilities of a Project Auditor</a:t>
            </a:r>
          </a:p>
        </p:txBody>
      </p:sp>
      <p:sp>
        <p:nvSpPr>
          <p:cNvPr id="21508" name="Rectangle 3">
            <a:extLst>
              <a:ext uri="{FF2B5EF4-FFF2-40B4-BE49-F238E27FC236}">
                <a16:creationId xmlns:a16="http://schemas.microsoft.com/office/drawing/2014/main" id="{221A03E5-06C0-411F-85E5-C71B3D656A11}"/>
              </a:ext>
            </a:extLst>
          </p:cNvPr>
          <p:cNvSpPr>
            <a:spLocks noGrp="1" noChangeArrowheads="1"/>
          </p:cNvSpPr>
          <p:nvPr>
            <p:ph idx="1"/>
          </p:nvPr>
        </p:nvSpPr>
        <p:spPr/>
        <p:txBody>
          <a:bodyPr/>
          <a:lstStyle/>
          <a:p>
            <a:pPr eaLnBrk="1" hangingPunct="1"/>
            <a:r>
              <a:rPr lang="en-US" altLang="en-US"/>
              <a:t>As in medicine, “first do no harm”</a:t>
            </a:r>
          </a:p>
          <a:p>
            <a:pPr eaLnBrk="1" hangingPunct="1"/>
            <a:r>
              <a:rPr lang="en-US" altLang="en-US"/>
              <a:t>Be truthful, upfront with all parties</a:t>
            </a:r>
          </a:p>
          <a:p>
            <a:pPr eaLnBrk="1" hangingPunct="1"/>
            <a:r>
              <a:rPr lang="en-US" altLang="en-US"/>
              <a:t>Maintain objectivity and independence</a:t>
            </a:r>
          </a:p>
          <a:p>
            <a:pPr lvl="1" eaLnBrk="1" hangingPunct="1"/>
            <a:r>
              <a:rPr lang="en-US" altLang="en-US"/>
              <a:t>Acknowledge entering biases</a:t>
            </a:r>
          </a:p>
          <a:p>
            <a:pPr eaLnBrk="1" hangingPunct="1"/>
            <a:r>
              <a:rPr lang="en-US" altLang="en-US"/>
              <a:t>Project confidentiality</a:t>
            </a:r>
          </a:p>
          <a:p>
            <a:pPr eaLnBrk="1" hangingPunct="1"/>
            <a:r>
              <a:rPr lang="en-US" altLang="en-US"/>
              <a:t>Limit contacts to those approved by management</a:t>
            </a:r>
          </a:p>
        </p:txBody>
      </p:sp>
      <p:sp>
        <p:nvSpPr>
          <p:cNvPr id="21506" name="Slide Number Placeholder 5">
            <a:extLst>
              <a:ext uri="{FF2B5EF4-FFF2-40B4-BE49-F238E27FC236}">
                <a16:creationId xmlns:a16="http://schemas.microsoft.com/office/drawing/2014/main" id="{16000DC9-26CC-4F45-B978-ED38038D52E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B9670690-4589-40F8-8B46-C91328C4593C}" type="slidenum">
              <a:rPr lang="en-US" altLang="en-US" sz="2000"/>
              <a:pPr eaLnBrk="1" hangingPunct="1"/>
              <a:t>21</a:t>
            </a:fld>
            <a:endParaRPr lang="en-US" altLang="en-US" sz="2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F749A-7C18-2D4D-A394-1D18F2E73AF0}"/>
              </a:ext>
            </a:extLst>
          </p:cNvPr>
          <p:cNvSpPr>
            <a:spLocks noGrp="1"/>
          </p:cNvSpPr>
          <p:nvPr>
            <p:ph type="title"/>
          </p:nvPr>
        </p:nvSpPr>
        <p:spPr/>
        <p:txBody>
          <a:bodyPr anchor="ctr"/>
          <a:lstStyle/>
          <a:p>
            <a:pPr algn="ctr"/>
            <a:r>
              <a:rPr lang="en-IN"/>
              <a:t>5.3 Project Procurement management </a:t>
            </a:r>
            <a:endParaRPr lang="en-US"/>
          </a:p>
        </p:txBody>
      </p:sp>
      <p:sp>
        <p:nvSpPr>
          <p:cNvPr id="5" name="TextBox 4">
            <a:extLst>
              <a:ext uri="{FF2B5EF4-FFF2-40B4-BE49-F238E27FC236}">
                <a16:creationId xmlns:a16="http://schemas.microsoft.com/office/drawing/2014/main" id="{DD73B367-6B25-A64F-B8B5-B08504AF831D}"/>
              </a:ext>
            </a:extLst>
          </p:cNvPr>
          <p:cNvSpPr txBox="1"/>
          <p:nvPr/>
        </p:nvSpPr>
        <p:spPr>
          <a:xfrm>
            <a:off x="892513" y="2512935"/>
            <a:ext cx="7358974" cy="2062103"/>
          </a:xfrm>
          <a:prstGeom prst="rect">
            <a:avLst/>
          </a:prstGeom>
          <a:noFill/>
        </p:spPr>
        <p:txBody>
          <a:bodyPr wrap="square">
            <a:spAutoFit/>
          </a:bodyPr>
          <a:lstStyle/>
          <a:p>
            <a:pPr marL="285750" indent="-285750" algn="just">
              <a:buFont typeface="Wingdings" pitchFamily="2" charset="2"/>
              <a:buChar char="Ø"/>
            </a:pPr>
            <a:r>
              <a:rPr lang="en-US" sz="1600"/>
              <a:t>Project Procurement Management includes the processes necessary to purchase or acquire products, services, or results needed from outside the project team. </a:t>
            </a:r>
            <a:endParaRPr lang="en-IN" sz="1600"/>
          </a:p>
          <a:p>
            <a:pPr marL="285750" indent="-285750" algn="just">
              <a:buFont typeface="Wingdings" pitchFamily="2" charset="2"/>
              <a:buChar char="Ø"/>
            </a:pPr>
            <a:endParaRPr lang="en-IN" sz="1600"/>
          </a:p>
          <a:p>
            <a:pPr marL="285750" indent="-285750" algn="just">
              <a:buFont typeface="Wingdings" pitchFamily="2" charset="2"/>
              <a:buChar char="Ø"/>
            </a:pPr>
            <a:r>
              <a:rPr lang="en-US" sz="1600"/>
              <a:t>Project Procurement Management includes the management and control processes required to develop and administer agreements such as contracts, purchase orders, memoranda of agreements (MOAs), or internal service level agreements (SLAs).</a:t>
            </a:r>
          </a:p>
        </p:txBody>
      </p:sp>
    </p:spTree>
    <p:extLst>
      <p:ext uri="{BB962C8B-B14F-4D97-AF65-F5344CB8AC3E}">
        <p14:creationId xmlns:p14="http://schemas.microsoft.com/office/powerpoint/2010/main" val="2634841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BF05E-A2FC-6747-8407-9FA8E8D8E7C7}"/>
              </a:ext>
            </a:extLst>
          </p:cNvPr>
          <p:cNvSpPr>
            <a:spLocks noGrp="1"/>
          </p:cNvSpPr>
          <p:nvPr>
            <p:ph type="title"/>
          </p:nvPr>
        </p:nvSpPr>
        <p:spPr>
          <a:xfrm>
            <a:off x="1245704" y="716681"/>
            <a:ext cx="7134214" cy="1049235"/>
          </a:xfrm>
        </p:spPr>
        <p:txBody>
          <a:bodyPr>
            <a:normAutofit/>
          </a:bodyPr>
          <a:lstStyle/>
          <a:p>
            <a:pPr algn="ctr"/>
            <a:r>
              <a:rPr lang="en-US" sz="3200"/>
              <a:t>The advantages of outsourcing project work</a:t>
            </a:r>
            <a:endParaRPr lang="en-IN" sz="3200"/>
          </a:p>
        </p:txBody>
      </p:sp>
      <p:sp>
        <p:nvSpPr>
          <p:cNvPr id="4" name="TextBox 3">
            <a:extLst>
              <a:ext uri="{FF2B5EF4-FFF2-40B4-BE49-F238E27FC236}">
                <a16:creationId xmlns:a16="http://schemas.microsoft.com/office/drawing/2014/main" id="{33CCA7D9-B87B-574F-BD52-C975AB2C0317}"/>
              </a:ext>
            </a:extLst>
          </p:cNvPr>
          <p:cNvSpPr txBox="1"/>
          <p:nvPr/>
        </p:nvSpPr>
        <p:spPr>
          <a:xfrm>
            <a:off x="480934" y="2066861"/>
            <a:ext cx="8182131" cy="3539430"/>
          </a:xfrm>
          <a:prstGeom prst="rect">
            <a:avLst/>
          </a:prstGeom>
          <a:noFill/>
        </p:spPr>
        <p:txBody>
          <a:bodyPr wrap="square">
            <a:spAutoFit/>
          </a:bodyPr>
          <a:lstStyle/>
          <a:p>
            <a:pPr marL="342900" indent="-342900" algn="just">
              <a:buAutoNum type="arabicPeriod"/>
            </a:pPr>
            <a:r>
              <a:rPr lang="en-US" sz="1600"/>
              <a:t>Cost reduction.</a:t>
            </a:r>
            <a:r>
              <a:rPr lang="en-IN" sz="1600"/>
              <a:t> </a:t>
            </a:r>
            <a:r>
              <a:rPr lang="en-US" sz="1600"/>
              <a:t>Companies can secure competitive prices for contracted services, especially if the work can be outsourced offshore. Furthermore, overhead costs are dramatically cut since the company no longer has to internally maintain the contracted services</a:t>
            </a:r>
            <a:endParaRPr lang="en-IN" sz="1600"/>
          </a:p>
          <a:p>
            <a:pPr marL="342900" indent="-342900" algn="just">
              <a:buAutoNum type="arabicPeriod"/>
            </a:pPr>
            <a:r>
              <a:rPr lang="en-US" sz="1600"/>
              <a:t>Faster project completion. Not only can work be done more cheaply, but it can also be done faster. Competitive pricing means more resources for the </a:t>
            </a:r>
            <a:r>
              <a:rPr lang="en-IN" sz="1600"/>
              <a:t>rupee.</a:t>
            </a:r>
          </a:p>
          <a:p>
            <a:pPr marL="342900" indent="-342900" algn="just">
              <a:buAutoNum type="arabicPeriod"/>
            </a:pPr>
            <a:r>
              <a:rPr lang="en-US" sz="1600"/>
              <a:t>High level of expertise. A high level of expertise and technology can be brought to bear on the project. A company no longer has to keep up with technological advances. Instead, it can focus on developing its core competencies and hire firms with the know-how to work on relevant segments of the project.</a:t>
            </a:r>
            <a:endParaRPr lang="en-IN" sz="1600"/>
          </a:p>
          <a:p>
            <a:pPr marL="342900" indent="-342900" algn="just">
              <a:buAutoNum type="arabicPeriod"/>
            </a:pPr>
            <a:r>
              <a:rPr lang="en-US" sz="1600"/>
              <a:t>Flexibility. Organizations are no longer constrained by their own resources but can pursue a wide range of projects by combining their resources with talents of other companies. Small companies can instantly go global by working with foreign partners.</a:t>
            </a:r>
          </a:p>
        </p:txBody>
      </p:sp>
    </p:spTree>
    <p:extLst>
      <p:ext uri="{BB962C8B-B14F-4D97-AF65-F5344CB8AC3E}">
        <p14:creationId xmlns:p14="http://schemas.microsoft.com/office/powerpoint/2010/main" val="3704925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5B9CE-78FE-5D49-9FBA-E438D30D8774}"/>
              </a:ext>
            </a:extLst>
          </p:cNvPr>
          <p:cNvSpPr>
            <a:spLocks noGrp="1"/>
          </p:cNvSpPr>
          <p:nvPr>
            <p:ph type="title"/>
          </p:nvPr>
        </p:nvSpPr>
        <p:spPr/>
        <p:txBody>
          <a:bodyPr/>
          <a:lstStyle/>
          <a:p>
            <a:pPr algn="ctr"/>
            <a:r>
              <a:rPr lang="en-US"/>
              <a:t>The disadvantages of outsourcing project work</a:t>
            </a:r>
          </a:p>
        </p:txBody>
      </p:sp>
      <p:sp>
        <p:nvSpPr>
          <p:cNvPr id="6" name="TextBox 5">
            <a:extLst>
              <a:ext uri="{FF2B5EF4-FFF2-40B4-BE49-F238E27FC236}">
                <a16:creationId xmlns:a16="http://schemas.microsoft.com/office/drawing/2014/main" id="{9E2E68CB-999D-8042-BE06-46CE15040E99}"/>
              </a:ext>
            </a:extLst>
          </p:cNvPr>
          <p:cNvSpPr txBox="1"/>
          <p:nvPr/>
        </p:nvSpPr>
        <p:spPr>
          <a:xfrm>
            <a:off x="166557" y="1853755"/>
            <a:ext cx="8553896" cy="4031873"/>
          </a:xfrm>
          <a:prstGeom prst="rect">
            <a:avLst/>
          </a:prstGeom>
          <a:noFill/>
        </p:spPr>
        <p:txBody>
          <a:bodyPr wrap="square">
            <a:spAutoFit/>
          </a:bodyPr>
          <a:lstStyle/>
          <a:p>
            <a:pPr marL="342900" indent="-342900" algn="just">
              <a:buAutoNum type="arabicPeriod"/>
            </a:pPr>
            <a:r>
              <a:rPr lang="en-US" sz="1600"/>
              <a:t>Coordination breakdowns. Coordination of professionals from different organizations can be challenging, especially if the project work requires close collaboration and mutual adjustment. Breakdowns are exacerbated by physical separation with people working in different buildings, different cities, if not different countries.</a:t>
            </a:r>
            <a:endParaRPr lang="en-IN" sz="1600"/>
          </a:p>
          <a:p>
            <a:pPr marL="342900" indent="-342900" algn="just">
              <a:buAutoNum type="arabicPeriod"/>
            </a:pPr>
            <a:r>
              <a:rPr lang="en-US" sz="1600"/>
              <a:t>Loss of control. There is potential loss of control over the project. The core team depends on other organizations that they have no direct authority over. While long-term survival of participating organizations depends on performance, a project may falter when one partner fails to deliver</a:t>
            </a:r>
            <a:r>
              <a:rPr lang="en-IN" sz="1600"/>
              <a:t>.</a:t>
            </a:r>
          </a:p>
          <a:p>
            <a:pPr marL="342900" indent="-342900" algn="just">
              <a:buAutoNum type="arabicPeriod"/>
            </a:pPr>
            <a:r>
              <a:rPr lang="en-US" sz="1600"/>
              <a:t>Conflict. Projects are more prone to interpersonal conflict since the different participants do not share the same values, priorities, and culture. Trust, which is essential to project success, can be difficult to forge when interactions are limited and people come from different organizations.</a:t>
            </a:r>
            <a:endParaRPr lang="en-IN" sz="1600"/>
          </a:p>
          <a:p>
            <a:pPr marL="342900" indent="-342900" algn="just">
              <a:buAutoNum type="arabicPeriod"/>
            </a:pPr>
            <a:r>
              <a:rPr lang="en-US" sz="1600"/>
              <a:t>Security issues. Depending on the nature of the project, trade and business secrets may be revealed. This can be problematic if the contractor also works for your competitor. Confidentiality is another concern and companies have to be very careful when outsourcing processes like payroll, medical transcriptions, and insurance information.</a:t>
            </a:r>
          </a:p>
        </p:txBody>
      </p:sp>
    </p:spTree>
    <p:extLst>
      <p:ext uri="{BB962C8B-B14F-4D97-AF65-F5344CB8AC3E}">
        <p14:creationId xmlns:p14="http://schemas.microsoft.com/office/powerpoint/2010/main" val="1946695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21CF3-21D2-0C44-AC53-7BD79E9BEA5B}"/>
              </a:ext>
            </a:extLst>
          </p:cNvPr>
          <p:cNvSpPr>
            <a:spLocks noGrp="1"/>
          </p:cNvSpPr>
          <p:nvPr>
            <p:ph type="title"/>
          </p:nvPr>
        </p:nvSpPr>
        <p:spPr/>
        <p:txBody>
          <a:bodyPr/>
          <a:lstStyle/>
          <a:p>
            <a:r>
              <a:rPr lang="en-IN"/>
              <a:t>The procurement process </a:t>
            </a:r>
            <a:endParaRPr lang="en-US"/>
          </a:p>
        </p:txBody>
      </p:sp>
      <p:pic>
        <p:nvPicPr>
          <p:cNvPr id="5" name="Picture 4">
            <a:extLst>
              <a:ext uri="{FF2B5EF4-FFF2-40B4-BE49-F238E27FC236}">
                <a16:creationId xmlns:a16="http://schemas.microsoft.com/office/drawing/2014/main" id="{3BCD9B8B-4347-0044-87F0-CB09C6B38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54" y="2809131"/>
            <a:ext cx="8616892" cy="1975996"/>
          </a:xfrm>
          <a:prstGeom prst="rect">
            <a:avLst/>
          </a:prstGeom>
        </p:spPr>
      </p:pic>
    </p:spTree>
    <p:extLst>
      <p:ext uri="{BB962C8B-B14F-4D97-AF65-F5344CB8AC3E}">
        <p14:creationId xmlns:p14="http://schemas.microsoft.com/office/powerpoint/2010/main" val="364001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A8B587C2-6588-6540-8E47-DBC8CF92E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101" y="0"/>
            <a:ext cx="7165797" cy="6089754"/>
          </a:xfrm>
          <a:prstGeom prst="rect">
            <a:avLst/>
          </a:prstGeom>
        </p:spPr>
      </p:pic>
    </p:spTree>
    <p:extLst>
      <p:ext uri="{BB962C8B-B14F-4D97-AF65-F5344CB8AC3E}">
        <p14:creationId xmlns:p14="http://schemas.microsoft.com/office/powerpoint/2010/main" val="607055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DCAC2C4-E072-4F40-B17A-CBEFBF84FE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78" y="1958194"/>
            <a:ext cx="8755243" cy="3720191"/>
          </a:xfrm>
          <a:prstGeom prst="rect">
            <a:avLst/>
          </a:prstGeom>
        </p:spPr>
      </p:pic>
      <p:sp>
        <p:nvSpPr>
          <p:cNvPr id="3" name="Title 2">
            <a:extLst>
              <a:ext uri="{FF2B5EF4-FFF2-40B4-BE49-F238E27FC236}">
                <a16:creationId xmlns:a16="http://schemas.microsoft.com/office/drawing/2014/main" id="{4E92604A-5513-B548-AEAE-99C7B0460E48}"/>
              </a:ext>
            </a:extLst>
          </p:cNvPr>
          <p:cNvSpPr>
            <a:spLocks noGrp="1"/>
          </p:cNvSpPr>
          <p:nvPr>
            <p:ph type="title"/>
          </p:nvPr>
        </p:nvSpPr>
        <p:spPr>
          <a:xfrm>
            <a:off x="1062147" y="1179615"/>
            <a:ext cx="7019706" cy="1049235"/>
          </a:xfrm>
        </p:spPr>
        <p:txBody>
          <a:bodyPr/>
          <a:lstStyle/>
          <a:p>
            <a:r>
              <a:rPr lang="en-IN"/>
              <a:t>Steps in procurement planning </a:t>
            </a:r>
            <a:endParaRPr lang="en-US"/>
          </a:p>
        </p:txBody>
      </p:sp>
    </p:spTree>
    <p:extLst>
      <p:ext uri="{BB962C8B-B14F-4D97-AF65-F5344CB8AC3E}">
        <p14:creationId xmlns:p14="http://schemas.microsoft.com/office/powerpoint/2010/main" val="41850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4C7E7EDF-D841-9B44-ADAD-A1B91BCA4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193" y="0"/>
            <a:ext cx="8339613" cy="5985282"/>
          </a:xfrm>
          <a:prstGeom prst="rect">
            <a:avLst/>
          </a:prstGeom>
        </p:spPr>
      </p:pic>
    </p:spTree>
    <p:extLst>
      <p:ext uri="{BB962C8B-B14F-4D97-AF65-F5344CB8AC3E}">
        <p14:creationId xmlns:p14="http://schemas.microsoft.com/office/powerpoint/2010/main" val="632878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1776A257-DF46-254E-85C4-3B56EE5DF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02" y="0"/>
            <a:ext cx="8104141" cy="6021625"/>
          </a:xfrm>
          <a:prstGeom prst="rect">
            <a:avLst/>
          </a:prstGeom>
        </p:spPr>
      </p:pic>
    </p:spTree>
    <p:extLst>
      <p:ext uri="{BB962C8B-B14F-4D97-AF65-F5344CB8AC3E}">
        <p14:creationId xmlns:p14="http://schemas.microsoft.com/office/powerpoint/2010/main" val="3465263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0984FEAC-67EB-4BBB-BEE3-F583C9C67E7F}"/>
              </a:ext>
            </a:extLst>
          </p:cNvPr>
          <p:cNvSpPr>
            <a:spLocks noGrp="1" noChangeArrowheads="1"/>
          </p:cNvSpPr>
          <p:nvPr>
            <p:ph type="title"/>
          </p:nvPr>
        </p:nvSpPr>
        <p:spPr/>
        <p:txBody>
          <a:bodyPr/>
          <a:lstStyle/>
          <a:p>
            <a:pPr eaLnBrk="1" hangingPunct="1"/>
            <a:r>
              <a:rPr lang="en-US" altLang="en-US"/>
              <a:t>What is a Project Audit, &amp; Why Is It Done?</a:t>
            </a:r>
          </a:p>
        </p:txBody>
      </p:sp>
      <p:sp>
        <p:nvSpPr>
          <p:cNvPr id="5124" name="Rectangle 3">
            <a:extLst>
              <a:ext uri="{FF2B5EF4-FFF2-40B4-BE49-F238E27FC236}">
                <a16:creationId xmlns:a16="http://schemas.microsoft.com/office/drawing/2014/main" id="{657CF4C3-2965-428D-9B9C-A59ABE4D335E}"/>
              </a:ext>
            </a:extLst>
          </p:cNvPr>
          <p:cNvSpPr>
            <a:spLocks noGrp="1" noChangeArrowheads="1"/>
          </p:cNvSpPr>
          <p:nvPr>
            <p:ph idx="1"/>
          </p:nvPr>
        </p:nvSpPr>
        <p:spPr>
          <a:xfrm>
            <a:off x="1443491" y="2015733"/>
            <a:ext cx="7492691" cy="3450613"/>
          </a:xfrm>
        </p:spPr>
        <p:txBody>
          <a:bodyPr>
            <a:noAutofit/>
          </a:bodyPr>
          <a:lstStyle/>
          <a:p>
            <a:pPr eaLnBrk="1" hangingPunct="1">
              <a:lnSpc>
                <a:spcPct val="90000"/>
              </a:lnSpc>
            </a:pPr>
            <a:r>
              <a:rPr lang="en-US" altLang="en-US" sz="2400"/>
              <a:t>A formal inquiry into any or all aspects of a project</a:t>
            </a:r>
          </a:p>
          <a:p>
            <a:pPr lvl="1" eaLnBrk="1" hangingPunct="1">
              <a:lnSpc>
                <a:spcPct val="90000"/>
              </a:lnSpc>
            </a:pPr>
            <a:r>
              <a:rPr lang="en-US" altLang="en-US" sz="2400"/>
              <a:t>It is </a:t>
            </a:r>
            <a:r>
              <a:rPr lang="en-US" altLang="en-US" sz="2400" b="1"/>
              <a:t>highly flexible</a:t>
            </a:r>
            <a:r>
              <a:rPr lang="en-US" altLang="en-US" sz="2400"/>
              <a:t> and may focus on whatever matters senior management desires</a:t>
            </a:r>
          </a:p>
          <a:p>
            <a:pPr lvl="1" eaLnBrk="1" hangingPunct="1">
              <a:lnSpc>
                <a:spcPct val="90000"/>
              </a:lnSpc>
            </a:pPr>
            <a:r>
              <a:rPr lang="en-US" altLang="en-US" sz="2400" b="1"/>
              <a:t>Must have credibility</a:t>
            </a:r>
            <a:r>
              <a:rPr lang="en-US" altLang="en-US" sz="2400"/>
              <a:t> in the eyes of the stakeholders</a:t>
            </a:r>
          </a:p>
          <a:p>
            <a:pPr eaLnBrk="1" hangingPunct="1">
              <a:lnSpc>
                <a:spcPct val="90000"/>
              </a:lnSpc>
            </a:pPr>
            <a:r>
              <a:rPr lang="en-US" altLang="en-US" sz="2400"/>
              <a:t>Possible reasons:</a:t>
            </a:r>
          </a:p>
          <a:p>
            <a:pPr lvl="1" eaLnBrk="1" hangingPunct="1">
              <a:lnSpc>
                <a:spcPct val="90000"/>
              </a:lnSpc>
            </a:pPr>
            <a:r>
              <a:rPr lang="en-US" altLang="en-US" sz="2400"/>
              <a:t>Revalidate the business feasibility of the project</a:t>
            </a:r>
          </a:p>
          <a:p>
            <a:pPr lvl="1" eaLnBrk="1" hangingPunct="1">
              <a:lnSpc>
                <a:spcPct val="90000"/>
              </a:lnSpc>
            </a:pPr>
            <a:r>
              <a:rPr lang="en-US" altLang="en-US" sz="2400"/>
              <a:t>Reassure top management</a:t>
            </a:r>
          </a:p>
          <a:p>
            <a:pPr lvl="1" eaLnBrk="1" hangingPunct="1">
              <a:lnSpc>
                <a:spcPct val="90000"/>
              </a:lnSpc>
            </a:pPr>
            <a:r>
              <a:rPr lang="en-US" altLang="en-US" sz="2400"/>
              <a:t>Confirm readiness to move to next phase of project</a:t>
            </a:r>
          </a:p>
          <a:p>
            <a:pPr lvl="1" eaLnBrk="1" hangingPunct="1">
              <a:lnSpc>
                <a:spcPct val="90000"/>
              </a:lnSpc>
            </a:pPr>
            <a:r>
              <a:rPr lang="en-US" altLang="en-US" sz="2400"/>
              <a:t>Investigate specific problems</a:t>
            </a:r>
          </a:p>
        </p:txBody>
      </p:sp>
      <p:sp>
        <p:nvSpPr>
          <p:cNvPr id="5122" name="Slide Number Placeholder 5">
            <a:extLst>
              <a:ext uri="{FF2B5EF4-FFF2-40B4-BE49-F238E27FC236}">
                <a16:creationId xmlns:a16="http://schemas.microsoft.com/office/drawing/2014/main" id="{E1E47381-D202-42C8-88DD-EFC10F903A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74644AF3-4515-42F1-98C9-F2E5994B9348}" type="slidenum">
              <a:rPr lang="en-US" altLang="en-US" sz="2000"/>
              <a:pPr eaLnBrk="1" hangingPunct="1"/>
              <a:t>3</a:t>
            </a:fld>
            <a:endParaRPr lang="en-US" altLang="en-US" sz="2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807F410-8A91-3C4A-BD26-5CC4AF9CAE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310" y="95769"/>
            <a:ext cx="8067623" cy="5935299"/>
          </a:xfrm>
          <a:prstGeom prst="rect">
            <a:avLst/>
          </a:prstGeom>
        </p:spPr>
      </p:pic>
    </p:spTree>
    <p:extLst>
      <p:ext uri="{BB962C8B-B14F-4D97-AF65-F5344CB8AC3E}">
        <p14:creationId xmlns:p14="http://schemas.microsoft.com/office/powerpoint/2010/main" val="2268413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1B3FA2-F257-9248-8E84-41ED79A60D4D}"/>
              </a:ext>
            </a:extLst>
          </p:cNvPr>
          <p:cNvSpPr txBox="1"/>
          <p:nvPr/>
        </p:nvSpPr>
        <p:spPr>
          <a:xfrm>
            <a:off x="1004419" y="2658548"/>
            <a:ext cx="7135161" cy="2031325"/>
          </a:xfrm>
          <a:prstGeom prst="rect">
            <a:avLst/>
          </a:prstGeom>
          <a:noFill/>
        </p:spPr>
        <p:txBody>
          <a:bodyPr wrap="square">
            <a:spAutoFit/>
          </a:bodyPr>
          <a:lstStyle/>
          <a:p>
            <a:pPr marL="285750" indent="-285750">
              <a:buFont typeface="Wingdings" pitchFamily="2" charset="2"/>
              <a:buChar char="Ø"/>
            </a:pPr>
            <a:r>
              <a:rPr lang="en-US" sz="1800"/>
              <a:t>Outsourcing has become an integral part of project management. </a:t>
            </a:r>
            <a:endParaRPr lang="en-IN" sz="1800"/>
          </a:p>
          <a:p>
            <a:pPr marL="285750" indent="-285750">
              <a:buFont typeface="Wingdings" pitchFamily="2" charset="2"/>
              <a:buChar char="Ø"/>
            </a:pPr>
            <a:r>
              <a:rPr lang="en-US" sz="1800"/>
              <a:t>More and more companies are collaborating with each other on projects to compete in today’s business world.</a:t>
            </a:r>
            <a:endParaRPr lang="en-IN" sz="1800"/>
          </a:p>
          <a:p>
            <a:pPr marL="285750" indent="-285750" algn="just">
              <a:buFont typeface="Wingdings" pitchFamily="2" charset="2"/>
              <a:buChar char="Ø"/>
            </a:pPr>
            <a:r>
              <a:rPr lang="en-US" sz="1800"/>
              <a:t>A number of proactive best practices have emerged among firms that have mastered the outsourcing process</a:t>
            </a:r>
            <a:r>
              <a:rPr lang="en-IN" sz="1800"/>
              <a:t> which</a:t>
            </a:r>
            <a:r>
              <a:rPr lang="en-US" sz="1800"/>
              <a:t> include establishing well-defined requirements and procedures and utilizing fair and incentive-laden contracts.</a:t>
            </a:r>
          </a:p>
        </p:txBody>
      </p:sp>
      <p:sp>
        <p:nvSpPr>
          <p:cNvPr id="5" name="Title 4">
            <a:extLst>
              <a:ext uri="{FF2B5EF4-FFF2-40B4-BE49-F238E27FC236}">
                <a16:creationId xmlns:a16="http://schemas.microsoft.com/office/drawing/2014/main" id="{15213E44-17F7-D243-86AB-45E4F2D421C8}"/>
              </a:ext>
            </a:extLst>
          </p:cNvPr>
          <p:cNvSpPr>
            <a:spLocks noGrp="1"/>
          </p:cNvSpPr>
          <p:nvPr>
            <p:ph type="title"/>
          </p:nvPr>
        </p:nvSpPr>
        <p:spPr/>
        <p:txBody>
          <a:bodyPr/>
          <a:lstStyle/>
          <a:p>
            <a:pPr algn="ctr"/>
            <a:r>
              <a:rPr lang="en-IN"/>
              <a:t>Summary </a:t>
            </a:r>
            <a:endParaRPr lang="en-US"/>
          </a:p>
        </p:txBody>
      </p:sp>
    </p:spTree>
    <p:extLst>
      <p:ext uri="{BB962C8B-B14F-4D97-AF65-F5344CB8AC3E}">
        <p14:creationId xmlns:p14="http://schemas.microsoft.com/office/powerpoint/2010/main" val="1476613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CE9C6E06-336E-49CA-980E-DDB75529A8AA}"/>
              </a:ext>
            </a:extLst>
          </p:cNvPr>
          <p:cNvSpPr>
            <a:spLocks noGrp="1" noChangeArrowheads="1"/>
          </p:cNvSpPr>
          <p:nvPr>
            <p:ph type="title"/>
          </p:nvPr>
        </p:nvSpPr>
        <p:spPr/>
        <p:txBody>
          <a:bodyPr/>
          <a:lstStyle/>
          <a:p>
            <a:pPr eaLnBrk="1" hangingPunct="1"/>
            <a:r>
              <a:rPr lang="en-US" altLang="en-US"/>
              <a:t>Some Specific Benefits of a Well-Done Project Audit</a:t>
            </a:r>
          </a:p>
        </p:txBody>
      </p:sp>
      <p:sp>
        <p:nvSpPr>
          <p:cNvPr id="6148" name="Rectangle 3">
            <a:extLst>
              <a:ext uri="{FF2B5EF4-FFF2-40B4-BE49-F238E27FC236}">
                <a16:creationId xmlns:a16="http://schemas.microsoft.com/office/drawing/2014/main" id="{1A3A6A5A-C2D4-4735-86F3-8C168D52BB42}"/>
              </a:ext>
            </a:extLst>
          </p:cNvPr>
          <p:cNvSpPr>
            <a:spLocks noGrp="1" noChangeArrowheads="1"/>
          </p:cNvSpPr>
          <p:nvPr>
            <p:ph idx="1"/>
          </p:nvPr>
        </p:nvSpPr>
        <p:spPr/>
        <p:txBody>
          <a:bodyPr>
            <a:normAutofit fontScale="85000" lnSpcReduction="10000"/>
          </a:bodyPr>
          <a:lstStyle/>
          <a:p>
            <a:pPr eaLnBrk="1" hangingPunct="1">
              <a:lnSpc>
                <a:spcPct val="90000"/>
              </a:lnSpc>
            </a:pPr>
            <a:r>
              <a:rPr lang="en-US" altLang="en-US" sz="2800"/>
              <a:t>Identify problems earlier</a:t>
            </a:r>
          </a:p>
          <a:p>
            <a:pPr eaLnBrk="1" hangingPunct="1">
              <a:lnSpc>
                <a:spcPct val="90000"/>
              </a:lnSpc>
            </a:pPr>
            <a:r>
              <a:rPr lang="en-US" altLang="en-US" sz="2800"/>
              <a:t>Clarify performance/cost/schedule relationships</a:t>
            </a:r>
          </a:p>
          <a:p>
            <a:pPr eaLnBrk="1" hangingPunct="1">
              <a:lnSpc>
                <a:spcPct val="90000"/>
              </a:lnSpc>
            </a:pPr>
            <a:r>
              <a:rPr lang="en-US" altLang="en-US" sz="2800"/>
              <a:t>Improve project performance</a:t>
            </a:r>
          </a:p>
          <a:p>
            <a:pPr eaLnBrk="1" hangingPunct="1">
              <a:lnSpc>
                <a:spcPct val="90000"/>
              </a:lnSpc>
            </a:pPr>
            <a:r>
              <a:rPr lang="en-US" altLang="en-US" sz="2800"/>
              <a:t>Identify future opportunities</a:t>
            </a:r>
          </a:p>
          <a:p>
            <a:pPr eaLnBrk="1" hangingPunct="1">
              <a:lnSpc>
                <a:spcPct val="90000"/>
              </a:lnSpc>
            </a:pPr>
            <a:r>
              <a:rPr lang="en-US" altLang="en-US" sz="2800"/>
              <a:t>Evaluate performance of project team</a:t>
            </a:r>
          </a:p>
          <a:p>
            <a:pPr eaLnBrk="1" hangingPunct="1">
              <a:lnSpc>
                <a:spcPct val="90000"/>
              </a:lnSpc>
            </a:pPr>
            <a:r>
              <a:rPr lang="en-US" altLang="en-US" sz="2800"/>
              <a:t>Reduce costs</a:t>
            </a:r>
          </a:p>
          <a:p>
            <a:pPr eaLnBrk="1" hangingPunct="1">
              <a:lnSpc>
                <a:spcPct val="90000"/>
              </a:lnSpc>
            </a:pPr>
            <a:r>
              <a:rPr lang="en-US" altLang="en-US" sz="2800"/>
              <a:t>Inform client of project status/prospects</a:t>
            </a:r>
          </a:p>
          <a:p>
            <a:pPr eaLnBrk="1" hangingPunct="1">
              <a:lnSpc>
                <a:spcPct val="90000"/>
              </a:lnSpc>
            </a:pPr>
            <a:r>
              <a:rPr lang="en-US" altLang="en-US" sz="2800"/>
              <a:t>Reconfirm feasibility of/commitment to project</a:t>
            </a:r>
          </a:p>
        </p:txBody>
      </p:sp>
      <p:sp>
        <p:nvSpPr>
          <p:cNvPr id="6146" name="Slide Number Placeholder 5">
            <a:extLst>
              <a:ext uri="{FF2B5EF4-FFF2-40B4-BE49-F238E27FC236}">
                <a16:creationId xmlns:a16="http://schemas.microsoft.com/office/drawing/2014/main" id="{C367DEA4-618D-40E0-8E40-A086D1F232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1B74C783-CE3A-4090-B261-0205A2B9178E}" type="slidenum">
              <a:rPr lang="en-US" altLang="en-US" sz="2000"/>
              <a:pPr eaLnBrk="1" hangingPunct="1"/>
              <a:t>4</a:t>
            </a:fld>
            <a:endParaRPr lang="en-US" altLang="en-US"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353AE29E-BA3F-4ED6-9AB0-5CD9BF80D9A7}"/>
              </a:ext>
            </a:extLst>
          </p:cNvPr>
          <p:cNvSpPr>
            <a:spLocks noGrp="1" noChangeArrowheads="1"/>
          </p:cNvSpPr>
          <p:nvPr>
            <p:ph type="title"/>
          </p:nvPr>
        </p:nvSpPr>
        <p:spPr/>
        <p:txBody>
          <a:bodyPr/>
          <a:lstStyle/>
          <a:p>
            <a:pPr eaLnBrk="1" hangingPunct="1"/>
            <a:r>
              <a:rPr lang="en-US" altLang="en-US"/>
              <a:t>Judging a Project’s Success</a:t>
            </a:r>
          </a:p>
        </p:txBody>
      </p:sp>
      <p:sp>
        <p:nvSpPr>
          <p:cNvPr id="7172" name="Rectangle 3">
            <a:extLst>
              <a:ext uri="{FF2B5EF4-FFF2-40B4-BE49-F238E27FC236}">
                <a16:creationId xmlns:a16="http://schemas.microsoft.com/office/drawing/2014/main" id="{457B539F-51A7-4CBD-8226-8E05B6602A9B}"/>
              </a:ext>
            </a:extLst>
          </p:cNvPr>
          <p:cNvSpPr>
            <a:spLocks noGrp="1" noChangeArrowheads="1"/>
          </p:cNvSpPr>
          <p:nvPr>
            <p:ph idx="1"/>
          </p:nvPr>
        </p:nvSpPr>
        <p:spPr>
          <a:xfrm>
            <a:off x="533400" y="2017713"/>
            <a:ext cx="8421688" cy="4114800"/>
          </a:xfrm>
        </p:spPr>
        <p:txBody>
          <a:bodyPr/>
          <a:lstStyle/>
          <a:p>
            <a:pPr eaLnBrk="1" hangingPunct="1"/>
            <a:r>
              <a:rPr lang="en-US" altLang="en-US" sz="2400"/>
              <a:t>To what extent is a project meeting its objectives?</a:t>
            </a:r>
          </a:p>
          <a:p>
            <a:pPr eaLnBrk="1" hangingPunct="1"/>
            <a:r>
              <a:rPr lang="en-US" altLang="en-US" sz="2400" u="sng"/>
              <a:t>Efficiency</a:t>
            </a:r>
            <a:r>
              <a:rPr lang="en-US" altLang="en-US" sz="2400"/>
              <a:t>:  Does the project use resources in a cost-effective manner?  Cost efficiency?  Schedule efficiency?</a:t>
            </a:r>
          </a:p>
          <a:p>
            <a:pPr eaLnBrk="1" hangingPunct="1"/>
            <a:r>
              <a:rPr lang="en-US" altLang="en-US" sz="2400" u="sng"/>
              <a:t>Customer impact/satisfaction</a:t>
            </a:r>
            <a:r>
              <a:rPr lang="en-US" altLang="en-US" sz="2400"/>
              <a:t>:  Quality, timeliness, customer satisfaction, meeting/exceeding specifications.</a:t>
            </a:r>
          </a:p>
          <a:p>
            <a:pPr eaLnBrk="1" hangingPunct="1"/>
            <a:r>
              <a:rPr lang="en-US" altLang="en-US" sz="2400" u="sng"/>
              <a:t>Business success</a:t>
            </a:r>
            <a:r>
              <a:rPr lang="en-US" altLang="en-US" sz="2400"/>
              <a:t>:  Meeting expectations in ROI, market share, cash flow</a:t>
            </a:r>
          </a:p>
          <a:p>
            <a:pPr eaLnBrk="1" hangingPunct="1"/>
            <a:r>
              <a:rPr lang="en-US" altLang="en-US" sz="2400" u="sng"/>
              <a:t>Future potential</a:t>
            </a:r>
            <a:r>
              <a:rPr lang="en-US" altLang="en-US" sz="2400"/>
              <a:t>:  Will project lead to future business prospects?</a:t>
            </a:r>
          </a:p>
        </p:txBody>
      </p:sp>
      <p:sp>
        <p:nvSpPr>
          <p:cNvPr id="7170" name="Slide Number Placeholder 5">
            <a:extLst>
              <a:ext uri="{FF2B5EF4-FFF2-40B4-BE49-F238E27FC236}">
                <a16:creationId xmlns:a16="http://schemas.microsoft.com/office/drawing/2014/main" id="{82F034BA-5EC0-4434-B6C1-94ADDC72162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4A1A6747-6AF0-4048-90E4-A99A0116C900}" type="slidenum">
              <a:rPr lang="en-US" altLang="en-US" sz="2000"/>
              <a:pPr eaLnBrk="1" hangingPunct="1"/>
              <a:t>5</a:t>
            </a:fld>
            <a:endParaRPr lang="en-US" altLang="en-US"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644CA13C-47CD-44FF-A712-A7EE916B1226}"/>
              </a:ext>
            </a:extLst>
          </p:cNvPr>
          <p:cNvSpPr>
            <a:spLocks noGrp="1" noChangeArrowheads="1"/>
          </p:cNvSpPr>
          <p:nvPr>
            <p:ph type="title"/>
          </p:nvPr>
        </p:nvSpPr>
        <p:spPr/>
        <p:txBody>
          <a:bodyPr/>
          <a:lstStyle/>
          <a:p>
            <a:pPr eaLnBrk="1" hangingPunct="1"/>
            <a:r>
              <a:rPr lang="en-US" altLang="en-US"/>
              <a:t>The Difference Between Project Success &amp; Failure</a:t>
            </a:r>
          </a:p>
        </p:txBody>
      </p:sp>
      <p:sp>
        <p:nvSpPr>
          <p:cNvPr id="8196" name="Rectangle 3">
            <a:extLst>
              <a:ext uri="{FF2B5EF4-FFF2-40B4-BE49-F238E27FC236}">
                <a16:creationId xmlns:a16="http://schemas.microsoft.com/office/drawing/2014/main" id="{395C84E9-265E-4FF5-B74E-374BAB933C0C}"/>
              </a:ext>
            </a:extLst>
          </p:cNvPr>
          <p:cNvSpPr>
            <a:spLocks noGrp="1" noChangeArrowheads="1"/>
          </p:cNvSpPr>
          <p:nvPr>
            <p:ph idx="1"/>
          </p:nvPr>
        </p:nvSpPr>
        <p:spPr>
          <a:xfrm>
            <a:off x="649362" y="1901574"/>
            <a:ext cx="7628729" cy="4024222"/>
          </a:xfrm>
        </p:spPr>
        <p:txBody>
          <a:bodyPr>
            <a:normAutofit/>
          </a:bodyPr>
          <a:lstStyle/>
          <a:p>
            <a:pPr algn="just" eaLnBrk="1" hangingPunct="1"/>
            <a:r>
              <a:rPr lang="en-US" altLang="en-US" sz="2400"/>
              <a:t>Audits of 110 projects over 11 years reveal four basic differences between success and failure</a:t>
            </a:r>
          </a:p>
          <a:p>
            <a:pPr lvl="1" algn="just" eaLnBrk="1" hangingPunct="1"/>
            <a:r>
              <a:rPr lang="en-US" altLang="en-US" sz="2400"/>
              <a:t>Objectivity in design, scope, cost and schedule</a:t>
            </a:r>
          </a:p>
          <a:p>
            <a:pPr lvl="1" algn="just" eaLnBrk="1" hangingPunct="1"/>
            <a:r>
              <a:rPr lang="en-US" altLang="en-US" sz="2400"/>
              <a:t>Experienced people throughout project</a:t>
            </a:r>
          </a:p>
          <a:p>
            <a:pPr lvl="1" algn="just" eaLnBrk="1" hangingPunct="1"/>
            <a:r>
              <a:rPr lang="en-US" altLang="en-US" sz="2400"/>
              <a:t>Authority commensurate with responsibility</a:t>
            </a:r>
          </a:p>
          <a:p>
            <a:pPr lvl="1" algn="just" eaLnBrk="1" hangingPunct="1"/>
            <a:r>
              <a:rPr lang="en-US" altLang="en-US" sz="2400"/>
              <a:t>Clear responsibility and accountability</a:t>
            </a:r>
          </a:p>
        </p:txBody>
      </p:sp>
      <p:sp>
        <p:nvSpPr>
          <p:cNvPr id="8194" name="Slide Number Placeholder 5">
            <a:extLst>
              <a:ext uri="{FF2B5EF4-FFF2-40B4-BE49-F238E27FC236}">
                <a16:creationId xmlns:a16="http://schemas.microsoft.com/office/drawing/2014/main" id="{1400F1BA-C665-48A2-A1EB-FEFA1A0F744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7007D49A-C222-4E12-BFDC-1E0E369DD545}" type="slidenum">
              <a:rPr lang="en-US" altLang="en-US" sz="2000"/>
              <a:pPr eaLnBrk="1" hangingPunct="1"/>
              <a:t>6</a:t>
            </a:fld>
            <a:endParaRPr lang="en-US" altLang="en-US"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7ECFFBF6-9589-48E1-A88D-2B717636BBA8}"/>
              </a:ext>
            </a:extLst>
          </p:cNvPr>
          <p:cNvSpPr>
            <a:spLocks noGrp="1" noChangeArrowheads="1"/>
          </p:cNvSpPr>
          <p:nvPr>
            <p:ph type="title"/>
          </p:nvPr>
        </p:nvSpPr>
        <p:spPr/>
        <p:txBody>
          <a:bodyPr/>
          <a:lstStyle/>
          <a:p>
            <a:pPr eaLnBrk="1" hangingPunct="1"/>
            <a:r>
              <a:rPr lang="en-US" altLang="en-US"/>
              <a:t>Determining What the Project Objectives Really </a:t>
            </a:r>
            <a:r>
              <a:rPr lang="en-US" altLang="en-US" u="sng"/>
              <a:t>Are</a:t>
            </a:r>
          </a:p>
        </p:txBody>
      </p:sp>
      <p:sp>
        <p:nvSpPr>
          <p:cNvPr id="9220" name="Rectangle 3">
            <a:extLst>
              <a:ext uri="{FF2B5EF4-FFF2-40B4-BE49-F238E27FC236}">
                <a16:creationId xmlns:a16="http://schemas.microsoft.com/office/drawing/2014/main" id="{0AFCCA26-DC57-4B9F-B0F4-6028AA7B3F59}"/>
              </a:ext>
            </a:extLst>
          </p:cNvPr>
          <p:cNvSpPr>
            <a:spLocks noGrp="1" noChangeArrowheads="1"/>
          </p:cNvSpPr>
          <p:nvPr>
            <p:ph idx="1"/>
          </p:nvPr>
        </p:nvSpPr>
        <p:spPr>
          <a:xfrm>
            <a:off x="323056" y="2107977"/>
            <a:ext cx="8497888" cy="4114800"/>
          </a:xfrm>
        </p:spPr>
        <p:txBody>
          <a:bodyPr>
            <a:normAutofit/>
          </a:bodyPr>
          <a:lstStyle/>
          <a:p>
            <a:pPr eaLnBrk="1" hangingPunct="1"/>
            <a:r>
              <a:rPr lang="en-US" altLang="en-US" sz="2400" u="sng"/>
              <a:t>Explicit</a:t>
            </a:r>
            <a:r>
              <a:rPr lang="en-US" altLang="en-US" sz="2400"/>
              <a:t> objectives are </a:t>
            </a:r>
            <a:r>
              <a:rPr lang="en-US" altLang="en-US" sz="2400" u="sng"/>
              <a:t>easy</a:t>
            </a:r>
            <a:r>
              <a:rPr lang="en-US" altLang="en-US" sz="2400"/>
              <a:t> to find</a:t>
            </a:r>
          </a:p>
          <a:p>
            <a:pPr lvl="1" eaLnBrk="1" hangingPunct="1"/>
            <a:r>
              <a:rPr lang="en-US" altLang="en-US" sz="2400"/>
              <a:t>Cost, schedule, performance specs</a:t>
            </a:r>
          </a:p>
          <a:p>
            <a:pPr lvl="1" eaLnBrk="1" hangingPunct="1"/>
            <a:r>
              <a:rPr lang="en-US" altLang="en-US" sz="2400"/>
              <a:t>Profit targets</a:t>
            </a:r>
          </a:p>
          <a:p>
            <a:pPr eaLnBrk="1" hangingPunct="1"/>
            <a:r>
              <a:rPr lang="en-US" altLang="en-US" sz="2400" u="sng"/>
              <a:t>Ancillary</a:t>
            </a:r>
            <a:r>
              <a:rPr lang="en-US" altLang="en-US" sz="2400"/>
              <a:t> objectives are </a:t>
            </a:r>
            <a:r>
              <a:rPr lang="en-US" altLang="en-US" sz="2400" u="sng"/>
              <a:t>not</a:t>
            </a:r>
          </a:p>
          <a:p>
            <a:pPr lvl="1" eaLnBrk="1" hangingPunct="1"/>
            <a:r>
              <a:rPr lang="en-US" altLang="en-US" sz="2400"/>
              <a:t>Examples include lessons learned i.e. retaining employees, maintaining a customer, getting a “foot in the door,” developing a new capability, blocking a rival</a:t>
            </a:r>
          </a:p>
        </p:txBody>
      </p:sp>
      <p:sp>
        <p:nvSpPr>
          <p:cNvPr id="9218" name="Slide Number Placeholder 5">
            <a:extLst>
              <a:ext uri="{FF2B5EF4-FFF2-40B4-BE49-F238E27FC236}">
                <a16:creationId xmlns:a16="http://schemas.microsoft.com/office/drawing/2014/main" id="{0A1F64AC-8378-46E9-B2C5-4E212CB6864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A9978775-6336-45FF-BECA-7AB6B05CED5D}" type="slidenum">
              <a:rPr lang="en-US" altLang="en-US" sz="2000"/>
              <a:pPr eaLnBrk="1" hangingPunct="1"/>
              <a:t>7</a:t>
            </a:fld>
            <a:endParaRPr lang="en-US" altLang="en-US"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E5954672-57F5-4DEF-8DA2-F918705E1E2D}"/>
              </a:ext>
            </a:extLst>
          </p:cNvPr>
          <p:cNvSpPr>
            <a:spLocks noGrp="1" noChangeArrowheads="1"/>
          </p:cNvSpPr>
          <p:nvPr>
            <p:ph type="title"/>
          </p:nvPr>
        </p:nvSpPr>
        <p:spPr/>
        <p:txBody>
          <a:bodyPr/>
          <a:lstStyle/>
          <a:p>
            <a:pPr eaLnBrk="1" hangingPunct="1"/>
            <a:r>
              <a:rPr lang="en-US" altLang="en-US"/>
              <a:t>Determining What the Project Objectives Really </a:t>
            </a:r>
            <a:r>
              <a:rPr lang="en-US" altLang="en-US" u="sng"/>
              <a:t>Are</a:t>
            </a:r>
          </a:p>
        </p:txBody>
      </p:sp>
      <p:sp>
        <p:nvSpPr>
          <p:cNvPr id="10244" name="Rectangle 3">
            <a:extLst>
              <a:ext uri="{FF2B5EF4-FFF2-40B4-BE49-F238E27FC236}">
                <a16:creationId xmlns:a16="http://schemas.microsoft.com/office/drawing/2014/main" id="{0C846458-5651-4C76-B052-52DC503452BE}"/>
              </a:ext>
            </a:extLst>
          </p:cNvPr>
          <p:cNvSpPr>
            <a:spLocks noGrp="1" noChangeArrowheads="1"/>
          </p:cNvSpPr>
          <p:nvPr>
            <p:ph idx="1"/>
          </p:nvPr>
        </p:nvSpPr>
        <p:spPr>
          <a:xfrm>
            <a:off x="304800" y="2017713"/>
            <a:ext cx="8650288" cy="4114800"/>
          </a:xfrm>
        </p:spPr>
        <p:txBody>
          <a:bodyPr>
            <a:normAutofit lnSpcReduction="10000"/>
          </a:bodyPr>
          <a:lstStyle/>
          <a:p>
            <a:pPr eaLnBrk="1" hangingPunct="1"/>
            <a:r>
              <a:rPr lang="en-US" altLang="en-US" u="sng"/>
              <a:t>Ancillary goals</a:t>
            </a:r>
            <a:endParaRPr lang="en-US" altLang="en-US"/>
          </a:p>
          <a:p>
            <a:pPr lvl="1" eaLnBrk="1" hangingPunct="1"/>
            <a:r>
              <a:rPr lang="en-US" altLang="en-US" sz="2400"/>
              <a:t>Identify organizational strengths and weaknesses in project-related personnel, management, and decision-making techniques and systems</a:t>
            </a:r>
          </a:p>
          <a:p>
            <a:pPr lvl="1" eaLnBrk="1" hangingPunct="1"/>
            <a:r>
              <a:rPr lang="en-US" altLang="en-US" sz="2400"/>
              <a:t>Identify risk factors in the firm’s use of projects</a:t>
            </a:r>
          </a:p>
          <a:p>
            <a:pPr lvl="1" eaLnBrk="1" hangingPunct="1"/>
            <a:r>
              <a:rPr lang="en-US" altLang="en-US" sz="2400"/>
              <a:t>Improve the way projects contribute to the professional growth of project team members</a:t>
            </a:r>
          </a:p>
          <a:p>
            <a:pPr lvl="1" eaLnBrk="1" hangingPunct="1"/>
            <a:r>
              <a:rPr lang="en-US" altLang="en-US" sz="2400"/>
              <a:t>Identify project personnel who have high potential for managerial leadership</a:t>
            </a:r>
            <a:endParaRPr lang="en-US" altLang="en-US"/>
          </a:p>
        </p:txBody>
      </p:sp>
      <p:sp>
        <p:nvSpPr>
          <p:cNvPr id="10242" name="Slide Number Placeholder 5">
            <a:extLst>
              <a:ext uri="{FF2B5EF4-FFF2-40B4-BE49-F238E27FC236}">
                <a16:creationId xmlns:a16="http://schemas.microsoft.com/office/drawing/2014/main" id="{796A732F-1DEB-4715-A489-0C63BFFE29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30C1717-3BB0-4CCD-897E-4A8E9D4B7ED5}" type="slidenum">
              <a:rPr lang="en-US" altLang="en-US" sz="2000"/>
              <a:pPr eaLnBrk="1" hangingPunct="1"/>
              <a:t>8</a:t>
            </a:fld>
            <a:endParaRPr lang="en-US" altLang="en-US"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6D51EA81-04F1-4E62-B80A-FF7FBF1EF703}"/>
              </a:ext>
            </a:extLst>
          </p:cNvPr>
          <p:cNvSpPr>
            <a:spLocks noGrp="1" noChangeArrowheads="1"/>
          </p:cNvSpPr>
          <p:nvPr>
            <p:ph type="title"/>
          </p:nvPr>
        </p:nvSpPr>
        <p:spPr/>
        <p:txBody>
          <a:bodyPr/>
          <a:lstStyle/>
          <a:p>
            <a:pPr eaLnBrk="1" hangingPunct="1"/>
            <a:r>
              <a:rPr lang="en-US" altLang="en-US"/>
              <a:t>Ancillary Objectives are Important, but Often Obscure</a:t>
            </a:r>
          </a:p>
        </p:txBody>
      </p:sp>
      <p:sp>
        <p:nvSpPr>
          <p:cNvPr id="11268" name="Rectangle 3">
            <a:extLst>
              <a:ext uri="{FF2B5EF4-FFF2-40B4-BE49-F238E27FC236}">
                <a16:creationId xmlns:a16="http://schemas.microsoft.com/office/drawing/2014/main" id="{9DCA98DF-AABA-47F8-9942-3578239DD6B6}"/>
              </a:ext>
            </a:extLst>
          </p:cNvPr>
          <p:cNvSpPr>
            <a:spLocks noGrp="1" noChangeArrowheads="1"/>
          </p:cNvSpPr>
          <p:nvPr>
            <p:ph idx="1"/>
          </p:nvPr>
        </p:nvSpPr>
        <p:spPr>
          <a:xfrm>
            <a:off x="381000" y="2017713"/>
            <a:ext cx="8574088" cy="4114800"/>
          </a:xfrm>
        </p:spPr>
        <p:txBody>
          <a:bodyPr/>
          <a:lstStyle/>
          <a:p>
            <a:pPr eaLnBrk="1" hangingPunct="1"/>
            <a:r>
              <a:rPr lang="en-US" altLang="en-US" sz="2800"/>
              <a:t>If an audit ignores ancillary objectives, it will draw an incomplete picture</a:t>
            </a:r>
          </a:p>
          <a:p>
            <a:pPr eaLnBrk="1" hangingPunct="1"/>
            <a:r>
              <a:rPr lang="en-US" altLang="en-US" sz="2800"/>
              <a:t>But people tend to disguise ancillary objectives.  Why?</a:t>
            </a:r>
          </a:p>
          <a:p>
            <a:pPr lvl="1" eaLnBrk="1" hangingPunct="1"/>
            <a:r>
              <a:rPr lang="en-US" altLang="en-US" sz="2400"/>
              <a:t>If not explicit, how can it be judged a failure?</a:t>
            </a:r>
          </a:p>
          <a:p>
            <a:pPr lvl="1" eaLnBrk="1" hangingPunct="1"/>
            <a:r>
              <a:rPr lang="en-US" altLang="en-US" sz="2400"/>
              <a:t>People and teams may have their own goals and priorities</a:t>
            </a:r>
          </a:p>
          <a:p>
            <a:pPr lvl="1" eaLnBrk="1" hangingPunct="1"/>
            <a:r>
              <a:rPr lang="en-US" altLang="en-US" sz="2400"/>
              <a:t>The stronger the project culture, the greater the suspicion toward outsiders, e.g., auditors</a:t>
            </a:r>
          </a:p>
        </p:txBody>
      </p:sp>
      <p:sp>
        <p:nvSpPr>
          <p:cNvPr id="11266" name="Slide Number Placeholder 5">
            <a:extLst>
              <a:ext uri="{FF2B5EF4-FFF2-40B4-BE49-F238E27FC236}">
                <a16:creationId xmlns:a16="http://schemas.microsoft.com/office/drawing/2014/main" id="{8F3C364D-5786-48C4-942C-D4DE165D9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92DCD0FD-3D03-4EBF-84D8-A69E7389D6D3}" type="slidenum">
              <a:rPr lang="en-US" altLang="en-US" sz="2000"/>
              <a:pPr eaLnBrk="1" hangingPunct="1"/>
              <a:t>9</a:t>
            </a:fld>
            <a:endParaRPr lang="en-US" altLang="en-US" sz="2000"/>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320E6B80A79E240A05CFB74110C2CC1" ma:contentTypeVersion="3" ma:contentTypeDescription="Create a new document." ma:contentTypeScope="" ma:versionID="2d33e2b3f2d82962eecf0e6039a3132f">
  <xsd:schema xmlns:xsd="http://www.w3.org/2001/XMLSchema" xmlns:xs="http://www.w3.org/2001/XMLSchema" xmlns:p="http://schemas.microsoft.com/office/2006/metadata/properties" xmlns:ns2="c4c2276c-f608-46ba-be43-9ad7284fd5ef" targetNamespace="http://schemas.microsoft.com/office/2006/metadata/properties" ma:root="true" ma:fieldsID="ff49905908407efc39b02fdd4b99ad67" ns2:_="">
    <xsd:import namespace="c4c2276c-f608-46ba-be43-9ad7284fd5ef"/>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c2276c-f608-46ba-be43-9ad7284fd5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B13FFC7-1808-48B8-AAAB-F499618B85DC}">
  <ds:schemaRefs>
    <ds:schemaRef ds:uri="http://schemas.microsoft.com/sharepoint/v3/contenttype/forms"/>
  </ds:schemaRefs>
</ds:datastoreItem>
</file>

<file path=customXml/itemProps2.xml><?xml version="1.0" encoding="utf-8"?>
<ds:datastoreItem xmlns:ds="http://schemas.openxmlformats.org/officeDocument/2006/customXml" ds:itemID="{0F32EF71-EAF8-4464-844D-958CD6C4C6E5}">
  <ds:schemaRefs>
    <ds:schemaRef ds:uri="c4c2276c-f608-46ba-be43-9ad7284fd5e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0C8A0AE-149E-4DE7-B90C-D247318241E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Application>Microsoft Office PowerPoint</Application>
  <PresentationFormat>On-screen Show (4:3)</PresentationFormat>
  <Slides>31</Slides>
  <Notes>19</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Gallery</vt:lpstr>
      <vt:lpstr>PowerPoint Presentation</vt:lpstr>
      <vt:lpstr>The Project Audit</vt:lpstr>
      <vt:lpstr>What is a Project Audit, &amp; Why Is It Done?</vt:lpstr>
      <vt:lpstr>Some Specific Benefits of a Well-Done Project Audit</vt:lpstr>
      <vt:lpstr>Judging a Project’s Success</vt:lpstr>
      <vt:lpstr>The Difference Between Project Success &amp; Failure</vt:lpstr>
      <vt:lpstr>Determining What the Project Objectives Really Are</vt:lpstr>
      <vt:lpstr>Determining What the Project Objectives Really Are</vt:lpstr>
      <vt:lpstr>Ancillary Objectives are Important, but Often Obscure</vt:lpstr>
      <vt:lpstr>Costs of Project Audits</vt:lpstr>
      <vt:lpstr>PowerPoint Presentation</vt:lpstr>
      <vt:lpstr>Timing of the Audit</vt:lpstr>
      <vt:lpstr>PowerPoint Presentation</vt:lpstr>
      <vt:lpstr>Contents of a Project Audit</vt:lpstr>
      <vt:lpstr>The Audit/Evaluation Team</vt:lpstr>
      <vt:lpstr>A Format for a Project Audit</vt:lpstr>
      <vt:lpstr>Format for Project Audit (cont’d)</vt:lpstr>
      <vt:lpstr>The Project Audit Life-Cycle</vt:lpstr>
      <vt:lpstr>The Audit Life Cycle (cont’d)</vt:lpstr>
      <vt:lpstr>The Audit Life Cycle (cont’d)</vt:lpstr>
      <vt:lpstr>Responsibilities of a Project Auditor</vt:lpstr>
      <vt:lpstr>5.3 Project Procurement management </vt:lpstr>
      <vt:lpstr>The advantages of outsourcing project work</vt:lpstr>
      <vt:lpstr>The disadvantages of outsourcing project work</vt:lpstr>
      <vt:lpstr>The procurement process </vt:lpstr>
      <vt:lpstr>PowerPoint Presentation</vt:lpstr>
      <vt:lpstr>Steps in procurement planning </vt:lpstr>
      <vt:lpstr>PowerPoint Presentation</vt:lpstr>
      <vt:lpstr>PowerPoint Presentation</vt:lpstr>
      <vt:lpstr>PowerPoint Presentation</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Wright State University </dc:creator>
  <cp:revision>1</cp:revision>
  <dcterms:created xsi:type="dcterms:W3CDTF">2003-01-01T20:52:00Z</dcterms:created>
  <dcterms:modified xsi:type="dcterms:W3CDTF">2025-04-28T16:41:45Z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0x0101001320E6B80A79E240A05CFB74110C2CC1</vt:lpwstr>
  </property>
</Properties>
</file>